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2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3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5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4" r:id="rId3"/>
    <p:sldMasterId id="2147483689" r:id="rId4"/>
    <p:sldMasterId id="2147483704" r:id="rId5"/>
    <p:sldMasterId id="2147483719" r:id="rId6"/>
    <p:sldMasterId id="2147483839" r:id="rId7"/>
    <p:sldMasterId id="2147483851" r:id="rId8"/>
    <p:sldMasterId id="2147483927" r:id="rId9"/>
    <p:sldMasterId id="2147483957" r:id="rId10"/>
    <p:sldMasterId id="2147484002" r:id="rId11"/>
    <p:sldMasterId id="2147484014" r:id="rId12"/>
    <p:sldMasterId id="2147484026" r:id="rId13"/>
    <p:sldMasterId id="2147484038" r:id="rId14"/>
    <p:sldMasterId id="2147484050" r:id="rId15"/>
    <p:sldMasterId id="2147484062" r:id="rId16"/>
  </p:sldMasterIdLst>
  <p:notesMasterIdLst>
    <p:notesMasterId r:id="rId79"/>
  </p:notesMasterIdLst>
  <p:sldIdLst>
    <p:sldId id="256" r:id="rId17"/>
    <p:sldId id="257" r:id="rId18"/>
    <p:sldId id="412" r:id="rId19"/>
    <p:sldId id="258" r:id="rId20"/>
    <p:sldId id="259" r:id="rId21"/>
    <p:sldId id="260" r:id="rId22"/>
    <p:sldId id="262" r:id="rId23"/>
    <p:sldId id="263" r:id="rId24"/>
    <p:sldId id="264" r:id="rId25"/>
    <p:sldId id="265" r:id="rId26"/>
    <p:sldId id="433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261" r:id="rId35"/>
    <p:sldId id="431" r:id="rId36"/>
    <p:sldId id="270" r:id="rId37"/>
    <p:sldId id="271" r:id="rId38"/>
    <p:sldId id="272" r:id="rId39"/>
    <p:sldId id="273" r:id="rId40"/>
    <p:sldId id="274" r:id="rId41"/>
    <p:sldId id="434" r:id="rId42"/>
    <p:sldId id="277" r:id="rId43"/>
    <p:sldId id="278" r:id="rId44"/>
    <p:sldId id="279" r:id="rId45"/>
    <p:sldId id="281" r:id="rId46"/>
    <p:sldId id="282" r:id="rId47"/>
    <p:sldId id="283" r:id="rId48"/>
    <p:sldId id="284" r:id="rId49"/>
    <p:sldId id="360" r:id="rId50"/>
    <p:sldId id="357" r:id="rId51"/>
    <p:sldId id="294" r:id="rId52"/>
    <p:sldId id="358" r:id="rId53"/>
    <p:sldId id="359" r:id="rId54"/>
    <p:sldId id="293" r:id="rId55"/>
    <p:sldId id="361" r:id="rId56"/>
    <p:sldId id="413" r:id="rId57"/>
    <p:sldId id="435" r:id="rId58"/>
    <p:sldId id="436" r:id="rId59"/>
    <p:sldId id="437" r:id="rId60"/>
    <p:sldId id="438" r:id="rId61"/>
    <p:sldId id="425" r:id="rId62"/>
    <p:sldId id="426" r:id="rId63"/>
    <p:sldId id="427" r:id="rId64"/>
    <p:sldId id="428" r:id="rId65"/>
    <p:sldId id="429" r:id="rId66"/>
    <p:sldId id="439" r:id="rId67"/>
    <p:sldId id="418" r:id="rId68"/>
    <p:sldId id="440" r:id="rId69"/>
    <p:sldId id="381" r:id="rId70"/>
    <p:sldId id="441" r:id="rId71"/>
    <p:sldId id="385" r:id="rId72"/>
    <p:sldId id="390" r:id="rId73"/>
    <p:sldId id="408" r:id="rId74"/>
    <p:sldId id="409" r:id="rId75"/>
    <p:sldId id="411" r:id="rId76"/>
    <p:sldId id="432" r:id="rId77"/>
    <p:sldId id="406" r:id="rId7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0572" autoAdjust="0"/>
  </p:normalViewPr>
  <p:slideViewPr>
    <p:cSldViewPr>
      <p:cViewPr>
        <p:scale>
          <a:sx n="90" d="100"/>
          <a:sy n="90" d="100"/>
        </p:scale>
        <p:origin x="-558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slide" Target="slides/slide58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649595687331536E-2"/>
          <c:y val="6.3218390804597707E-2"/>
          <c:w val="0.93261455525606474"/>
          <c:h val="0.885057471264367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424768"/>
        <c:axId val="85442944"/>
      </c:barChart>
      <c:catAx>
        <c:axId val="854247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49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8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85442944"/>
        <c:crosses val="autoZero"/>
        <c:auto val="1"/>
        <c:lblAlgn val="ctr"/>
        <c:lblOffset val="100"/>
        <c:tickMarkSkip val="1"/>
        <c:noMultiLvlLbl val="0"/>
      </c:catAx>
      <c:valAx>
        <c:axId val="85442944"/>
        <c:scaling>
          <c:orientation val="minMax"/>
        </c:scaling>
        <c:delete val="0"/>
        <c:axPos val="l"/>
        <c:majorGridlines>
          <c:spPr>
            <a:ln w="4970">
              <a:solidFill>
                <a:srgbClr val="000000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49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8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85424768"/>
        <c:crosses val="autoZero"/>
        <c:crossBetween val="between"/>
      </c:valAx>
      <c:spPr>
        <a:solidFill>
          <a:srgbClr val="C0C0C0"/>
        </a:solidFill>
        <a:ln w="1987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8921832884097038"/>
          <c:y val="0.5"/>
          <c:w val="0"/>
          <c:h val="5.7471264367816091E-3"/>
        </c:manualLayout>
      </c:layout>
      <c:overlay val="0"/>
      <c:spPr>
        <a:solidFill>
          <a:srgbClr val="FFFFFF"/>
        </a:solidFill>
        <a:ln w="4970">
          <a:solidFill>
            <a:srgbClr val="000000"/>
          </a:solidFill>
          <a:prstDash val="solid"/>
        </a:ln>
      </c:spPr>
      <c:txPr>
        <a:bodyPr/>
        <a:lstStyle/>
        <a:p>
          <a:pPr>
            <a:defRPr sz="133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>
        <a:alpha val="99000"/>
      </a:srgbClr>
    </a:solidFill>
    <a:ln w="4970">
      <a:solidFill>
        <a:srgbClr val="000000"/>
      </a:solidFill>
      <a:prstDash val="solid"/>
    </a:ln>
  </c:spPr>
  <c:txPr>
    <a:bodyPr/>
    <a:lstStyle/>
    <a:p>
      <a:pPr>
        <a:defRPr sz="1448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</cdr:x>
      <cdr:y>0</cdr:y>
    </cdr:from>
    <cdr:to>
      <cdr:x>0.123</cdr:x>
      <cdr:y>0.7815</cdr:y>
    </cdr:to>
    <cdr:sp macro="" textlink="">
      <cdr:nvSpPr>
        <cdr:cNvPr id="20481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31121" y="0"/>
          <a:ext cx="3533" cy="129521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 type="triangle" w="med" len="med"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0.122</cdr:x>
      <cdr:y>0.76025</cdr:y>
    </cdr:from>
    <cdr:to>
      <cdr:x>0.9475</cdr:x>
      <cdr:y>0.761</cdr:y>
    </cdr:to>
    <cdr:sp macro="" textlink="">
      <cdr:nvSpPr>
        <cdr:cNvPr id="20482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31121" y="1260000"/>
          <a:ext cx="2917131" cy="124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0.29</cdr:x>
      <cdr:y>0.7185</cdr:y>
    </cdr:from>
    <cdr:to>
      <cdr:x>0.29</cdr:x>
      <cdr:y>0.7805</cdr:y>
    </cdr:to>
    <cdr:sp macro="" textlink="">
      <cdr:nvSpPr>
        <cdr:cNvPr id="20483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024795" y="1190806"/>
          <a:ext cx="0" cy="10275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0.703</cdr:x>
      <cdr:y>0.7185</cdr:y>
    </cdr:from>
    <cdr:to>
      <cdr:x>0.703</cdr:x>
      <cdr:y>0.7815</cdr:y>
    </cdr:to>
    <cdr:sp macro="" textlink="">
      <cdr:nvSpPr>
        <cdr:cNvPr id="20484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484244" y="1190806"/>
          <a:ext cx="0" cy="10441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0.205</cdr:x>
      <cdr:y>0.7185</cdr:y>
    </cdr:from>
    <cdr:to>
      <cdr:x>0.205</cdr:x>
      <cdr:y>0.7815</cdr:y>
    </cdr:to>
    <cdr:sp macro="" textlink="">
      <cdr:nvSpPr>
        <cdr:cNvPr id="20485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24424" y="1190806"/>
          <a:ext cx="0" cy="10441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0.538</cdr:x>
      <cdr:y>0.7185</cdr:y>
    </cdr:from>
    <cdr:to>
      <cdr:x>0.538</cdr:x>
      <cdr:y>0.7815</cdr:y>
    </cdr:to>
    <cdr:sp macro="" textlink="">
      <cdr:nvSpPr>
        <cdr:cNvPr id="20486" name="Line 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901171" y="1190806"/>
          <a:ext cx="0" cy="10441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0.45025</cdr:x>
      <cdr:y>0.7185</cdr:y>
    </cdr:from>
    <cdr:to>
      <cdr:x>0.45025</cdr:x>
      <cdr:y>0.7815</cdr:y>
    </cdr:to>
    <cdr:sp macro="" textlink="">
      <cdr:nvSpPr>
        <cdr:cNvPr id="20487" name="Line 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591082" y="1190806"/>
          <a:ext cx="0" cy="10441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0.85125</cdr:x>
      <cdr:y>0.7185</cdr:y>
    </cdr:from>
    <cdr:to>
      <cdr:x>0.85225</cdr:x>
      <cdr:y>0.7815</cdr:y>
    </cdr:to>
    <cdr:sp macro="" textlink="">
      <cdr:nvSpPr>
        <cdr:cNvPr id="20488" name="Line 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008126" y="1190806"/>
          <a:ext cx="3534" cy="10441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0.62275</cdr:x>
      <cdr:y>0.7185</cdr:y>
    </cdr:from>
    <cdr:to>
      <cdr:x>0.62275</cdr:x>
      <cdr:y>0.7815</cdr:y>
    </cdr:to>
    <cdr:sp macro="" textlink="">
      <cdr:nvSpPr>
        <cdr:cNvPr id="20489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200658" y="1190806"/>
          <a:ext cx="0" cy="10441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0.36925</cdr:x>
      <cdr:y>0.7185</cdr:y>
    </cdr:from>
    <cdr:to>
      <cdr:x>0.36925</cdr:x>
      <cdr:y>0.7815</cdr:y>
    </cdr:to>
    <cdr:sp macro="" textlink="">
      <cdr:nvSpPr>
        <cdr:cNvPr id="20490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304846" y="1190806"/>
          <a:ext cx="0" cy="10441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0.9025</cdr:x>
      <cdr:y>0.807</cdr:y>
    </cdr:from>
    <cdr:to>
      <cdr:x>0.99425</cdr:x>
      <cdr:y>0.945</cdr:y>
    </cdr:to>
    <cdr:sp macro="" textlink="">
      <cdr:nvSpPr>
        <cdr:cNvPr id="20491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89232" y="1337481"/>
          <a:ext cx="324224" cy="2287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l-PL" sz="1800" b="0" i="0" u="none" strike="noStrike" baseline="0" dirty="0">
              <a:solidFill>
                <a:srgbClr val="000000"/>
              </a:solidFill>
              <a:latin typeface="Arial CE"/>
              <a:cs typeface="Arial CE"/>
            </a:rPr>
            <a:t>lata</a:t>
          </a:r>
        </a:p>
      </cdr:txBody>
    </cdr:sp>
  </cdr:relSizeAnchor>
  <cdr:relSizeAnchor xmlns:cdr="http://schemas.openxmlformats.org/drawingml/2006/chartDrawing">
    <cdr:from>
      <cdr:x>0.09052</cdr:x>
      <cdr:y>0.80045</cdr:y>
    </cdr:from>
    <cdr:to>
      <cdr:x>0.90948</cdr:x>
      <cdr:y>0.93845</cdr:y>
    </cdr:to>
    <cdr:sp macro="" textlink="">
      <cdr:nvSpPr>
        <cdr:cNvPr id="20492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5264" y="2973536"/>
          <a:ext cx="4752528" cy="5126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l-PL" sz="1400" b="0" i="0" u="none" strike="noStrike" baseline="0" dirty="0">
              <a:solidFill>
                <a:srgbClr val="000000"/>
              </a:solidFill>
              <a:latin typeface="Arial CE"/>
              <a:cs typeface="Arial CE"/>
            </a:rPr>
            <a:t>         2,5               10                 15                 20                25</a:t>
          </a:r>
        </a:p>
      </cdr:txBody>
    </cdr:sp>
  </cdr:relSizeAnchor>
  <cdr:relSizeAnchor xmlns:cdr="http://schemas.openxmlformats.org/drawingml/2006/chartDrawing">
    <cdr:from>
      <cdr:x>0.05126</cdr:x>
      <cdr:y>0.27708</cdr:y>
    </cdr:from>
    <cdr:to>
      <cdr:x>0.15901</cdr:x>
      <cdr:y>0.74258</cdr:y>
    </cdr:to>
    <cdr:sp macro="" textlink="">
      <cdr:nvSpPr>
        <cdr:cNvPr id="2049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7488" y="1029320"/>
          <a:ext cx="625279" cy="17292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vert="vert270" wrap="square" lIns="27432" tIns="22860" rIns="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pl-PL" sz="1800" b="0" i="0" u="none" strike="noStrike" baseline="0" dirty="0">
              <a:solidFill>
                <a:srgbClr val="000000"/>
              </a:solidFill>
              <a:latin typeface="Arial CE"/>
              <a:cs typeface="Arial CE"/>
            </a:rPr>
            <a:t>rentowność</a:t>
          </a:r>
        </a:p>
        <a:p xmlns:a="http://schemas.openxmlformats.org/drawingml/2006/main">
          <a:pPr algn="r" rtl="0">
            <a:defRPr sz="1000"/>
          </a:pPr>
          <a:endParaRPr lang="pl-PL" sz="925" b="0" i="0" u="none" strike="noStrike" baseline="0" dirty="0">
            <a:solidFill>
              <a:srgbClr val="000000"/>
            </a:solidFill>
            <a:latin typeface="Arial CE"/>
            <a:cs typeface="Arial CE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26D09-8F51-4B0A-A994-FA8660B125B9}" type="datetimeFigureOut">
              <a:rPr lang="pl-PL" smtClean="0"/>
              <a:t>09.12.2022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13853-A1A1-439F-B6EE-2D525286F7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A4A2-BB53-48F6-B9D0-9BF188B58886}" type="datetime1">
              <a:rPr lang="pl-PL" smtClean="0"/>
              <a:t>09.12.2022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80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DC49-835E-4551-A806-CFAC1A50F795}" type="datetime1">
              <a:rPr lang="pl-PL" smtClean="0"/>
              <a:t>09.12.2022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9655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CCCE-8024-4CB4-8EE0-D6C49ED8B7E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5AFE-A0CE-4109-A498-7F53F722764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471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319C9-13A9-407F-9098-6A547D3A3AA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2AFE-478C-47AE-985A-D0A9AB55190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208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5F87-7DC0-46C9-9D51-C4E1636C888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B7B0-A710-4577-914F-4CAAA990DC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366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B74-7B42-4942-9013-657688C54B9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766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6368-18CC-4392-A1C4-C78AD010F20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098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EB8F-19FD-4157-B784-7B7246BC1CF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419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BCF0-9260-4525-B2D7-2EE773B60A9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163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BCFB-EEA3-4B73-8DAF-4EF29C680D3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594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5A7D-BD75-4B1C-973A-E89A3264033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12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88E7-5528-4600-B3F9-1381C4C997B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5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087B-BD15-47B0-8524-8E93E45B68E9}" type="datetime1">
              <a:rPr lang="pl-PL" smtClean="0"/>
              <a:t>09.12.2022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42846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39C4-E42A-40C8-B6A6-7999CAACE18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282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3746-AFF1-4167-8244-CCA2E902054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837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D42F-E456-49C6-98D4-AE337867B46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415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28B3-963E-4511-B0A4-F4F5581F100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371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5EAA-F010-4B3F-8910-5E910C77858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679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61D2E-B848-4EA2-8B58-F61E2E07A54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187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B74-7B42-4942-9013-657688C54B9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7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6368-18CC-4392-A1C4-C78AD010F20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122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EB8F-19FD-4157-B784-7B7246BC1CF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39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BCF0-9260-4525-B2D7-2EE773B60A9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1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B74-7B42-4942-9013-657688C54B9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628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BCFB-EEA3-4B73-8DAF-4EF29C680D3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27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5A7D-BD75-4B1C-973A-E89A3264033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659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88E7-5528-4600-B3F9-1381C4C997B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964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39C4-E42A-40C8-B6A6-7999CAACE18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45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3746-AFF1-4167-8244-CCA2E902054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545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D42F-E456-49C6-98D4-AE337867B46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973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28B3-963E-4511-B0A4-F4F5581F100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629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5EAA-F010-4B3F-8910-5E910C77858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384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61D2E-B848-4EA2-8B58-F61E2E07A54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020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9ED32-43DD-4D96-B831-C8C026D6CCA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95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6368-18CC-4392-A1C4-C78AD010F20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18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819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480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68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154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240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903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164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069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281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43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EB8F-19FD-4157-B784-7B7246BC1CF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71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168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703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865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669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472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867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268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777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413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3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BCF0-9260-4525-B2D7-2EE773B60A9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364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752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1051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259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204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7013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350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383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186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239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55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BCFB-EEA3-4B73-8DAF-4EF29C680D3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113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155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175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5363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429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2042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8136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5970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5383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373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04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5A7D-BD75-4B1C-973A-E89A3264033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5241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3699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8426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867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972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283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9817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4483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5396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0749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37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88E7-5528-4600-B3F9-1381C4C997B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8035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6908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7395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9305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805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7467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2428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170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2203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4180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63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39C4-E42A-40C8-B6A6-7999CAACE18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8808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494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3611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696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1839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3274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338-0408-450D-A32D-6BC2CAFC22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AE698-8DF7-410D-B382-F571276B402C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0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83A9-0B7E-416C-B323-E00F283C77FC}" type="datetime1">
              <a:rPr lang="pl-PL" smtClean="0"/>
              <a:t>09.12.2022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019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3746-AFF1-4167-8244-CCA2E902054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11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D42F-E456-49C6-98D4-AE337867B46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25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28B3-963E-4511-B0A4-F4F5581F100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72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5EAA-F010-4B3F-8910-5E910C77858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84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61D2E-B848-4EA2-8B58-F61E2E07A54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24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B74-7B42-4942-9013-657688C54B9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44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6368-18CC-4392-A1C4-C78AD010F20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4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EB8F-19FD-4157-B784-7B7246BC1CF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88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BCF0-9260-4525-B2D7-2EE773B60A9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15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BCFB-EEA3-4B73-8DAF-4EF29C680D3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2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0114-203E-4331-9FF8-BC74C1DB7E32}" type="datetime1">
              <a:rPr lang="pl-PL" smtClean="0"/>
              <a:t>09.12.2022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429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5A7D-BD75-4B1C-973A-E89A3264033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1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88E7-5528-4600-B3F9-1381C4C997B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55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39C4-E42A-40C8-B6A6-7999CAACE18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4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3746-AFF1-4167-8244-CCA2E902054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77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D42F-E456-49C6-98D4-AE337867B46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65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28B3-963E-4511-B0A4-F4F5581F100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08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5EAA-F010-4B3F-8910-5E910C77858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84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61D2E-B848-4EA2-8B58-F61E2E07A54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70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9ED32-43DD-4D96-B831-C8C026D6CCA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07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B74-7B42-4942-9013-657688C54B9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0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EB6D-E3B8-41F0-9AEB-29E5A539FD85}" type="datetime1">
              <a:rPr lang="pl-PL" smtClean="0"/>
              <a:t>09.12.2022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533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6368-18CC-4392-A1C4-C78AD010F20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489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EB8F-19FD-4157-B784-7B7246BC1CF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65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BCF0-9260-4525-B2D7-2EE773B60A9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BCFB-EEA3-4B73-8DAF-4EF29C680D3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8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5A7D-BD75-4B1C-973A-E89A3264033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35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88E7-5528-4600-B3F9-1381C4C997B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08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39C4-E42A-40C8-B6A6-7999CAACE18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77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3746-AFF1-4167-8244-CCA2E902054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98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D42F-E456-49C6-98D4-AE337867B46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467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28B3-963E-4511-B0A4-F4F5581F100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8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B4B-C293-497D-B1FE-C8952A34033E}" type="datetime1">
              <a:rPr lang="pl-PL" smtClean="0"/>
              <a:t>09.12.2022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242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5EAA-F010-4B3F-8910-5E910C77858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909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61D2E-B848-4EA2-8B58-F61E2E07A54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74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9ED32-43DD-4D96-B831-C8C026D6CCA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987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B74-7B42-4942-9013-657688C54B9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474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6368-18CC-4392-A1C4-C78AD010F20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18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EB8F-19FD-4157-B784-7B7246BC1CF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872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BCF0-9260-4525-B2D7-2EE773B60A9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200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BCFB-EEA3-4B73-8DAF-4EF29C680D3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27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5A7D-BD75-4B1C-973A-E89A3264033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843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88E7-5528-4600-B3F9-1381C4C997B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1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F56F0-8C1A-4295-B146-E6DD1A0D812F}" type="datetime1">
              <a:rPr lang="pl-PL" smtClean="0"/>
              <a:t>09.12.2022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5800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39C4-E42A-40C8-B6A6-7999CAACE18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88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3746-AFF1-4167-8244-CCA2E902054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157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D42F-E456-49C6-98D4-AE337867B46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73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28B3-963E-4511-B0A4-F4F5581F100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99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5EAA-F010-4B3F-8910-5E910C77858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14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61D2E-B848-4EA2-8B58-F61E2E07A54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825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9ED32-43DD-4D96-B831-C8C026D6CCA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014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B74-7B42-4942-9013-657688C54B9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181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6368-18CC-4392-A1C4-C78AD010F20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4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EB8F-19FD-4157-B784-7B7246BC1CF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C529-5DA8-4B37-9BB2-CB0800D863EB}" type="datetime1">
              <a:rPr lang="pl-PL" smtClean="0"/>
              <a:t>09.12.2022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6110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BCF0-9260-4525-B2D7-2EE773B60A9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111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BCFB-EEA3-4B73-8DAF-4EF29C680D3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8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5A7D-BD75-4B1C-973A-E89A3264033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770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88E7-5528-4600-B3F9-1381C4C997B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83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39C4-E42A-40C8-B6A6-7999CAACE18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846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3746-AFF1-4167-8244-CCA2E902054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039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D42F-E456-49C6-98D4-AE337867B46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863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28B3-963E-4511-B0A4-F4F5581F100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825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5EAA-F010-4B3F-8910-5E910C77858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596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61D2E-B848-4EA2-8B58-F61E2E07A54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9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F667-478B-4BDB-A967-46DD46C02EA1}" type="datetime1">
              <a:rPr lang="pl-PL" smtClean="0"/>
              <a:t>09.12.2022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09611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9ED32-43DD-4D96-B831-C8C026D6CCA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242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E49B5-1D47-4939-8D25-299A10AEC99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0208C-3A5E-4694-A08D-8989E10DE0A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825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C78F-320D-470E-A6C9-6C0FB256586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EE8-331E-40D2-B8BC-F4914466C79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031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2BFA-0DED-49AA-B6CF-1AD7AEBF9C6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2FF55-B1B7-42FF-9046-0F6835CC767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630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A6EDE-86D1-40E2-B74D-957BFE85081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88BA3-38EC-4B3F-9C53-EDB6F4715F0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030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6EAA-AB29-4C54-89F1-7FF075E9EED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80490-F392-4C45-997B-94E2C482A17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765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5164-DE0E-44B8-BCFA-FD05E1C9677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F4F6-DA05-46F5-B05B-CD81E0C89B3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822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599E4-8E85-432F-8A8D-985DC68F1B0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F3392-E852-41B0-B98B-692EF079BF0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404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B013-158F-4EA9-A28D-45434B1FBEB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A318-ACE0-4F6F-A31E-FC0C760D6F0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72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CCCE-8024-4CB4-8EE0-D6C49ED8B7E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5AFE-A0CE-4109-A498-7F53F722764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9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9594-C8B7-495A-8636-3C46D38572A1}" type="datetime1">
              <a:rPr lang="pl-PL" smtClean="0"/>
              <a:t>09.12.2022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4009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319C9-13A9-407F-9098-6A547D3A3AA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2AFE-478C-47AE-985A-D0A9AB55190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572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5F87-7DC0-46C9-9D51-C4E1636C888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B7B0-A710-4577-914F-4CAAA990DC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913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E49B5-1D47-4939-8D25-299A10AEC99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0208C-3A5E-4694-A08D-8989E10DE0A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43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C78F-320D-470E-A6C9-6C0FB256586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EE8-331E-40D2-B8BC-F4914466C79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404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2BFA-0DED-49AA-B6CF-1AD7AEBF9C6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2FF55-B1B7-42FF-9046-0F6835CC767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821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A6EDE-86D1-40E2-B74D-957BFE85081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88BA3-38EC-4B3F-9C53-EDB6F4715F0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18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6EAA-AB29-4C54-89F1-7FF075E9EED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80490-F392-4C45-997B-94E2C482A17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166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5164-DE0E-44B8-BCFA-FD05E1C9677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F4F6-DA05-46F5-B05B-CD81E0C89B3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606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599E4-8E85-432F-8A8D-985DC68F1B0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F3392-E852-41B0-B98B-692EF079BF0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723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B013-158F-4EA9-A28D-45434B1FBEB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A318-ACE0-4F6F-A31E-FC0C760D6F0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6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FBE26-A655-43A6-B388-53C1D3C6F762}" type="datetime1">
              <a:rPr lang="pl-PL" smtClean="0"/>
              <a:t>09.12.2022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6C92-8785-4CA1-8ACF-416EEAEAC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54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72315-9829-467D-8E95-71B31E08BC3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9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F338-0408-450D-A32D-6BC2CAFC22D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AE698-8DF7-410D-B382-F571276B402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F338-0408-450D-A32D-6BC2CAFC22D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AE698-8DF7-410D-B382-F571276B402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1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F338-0408-450D-A32D-6BC2CAFC22D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AE698-8DF7-410D-B382-F571276B402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3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F338-0408-450D-A32D-6BC2CAFC22D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AE698-8DF7-410D-B382-F571276B402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3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F338-0408-450D-A32D-6BC2CAFC22D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AE698-8DF7-410D-B382-F571276B402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4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F338-0408-450D-A32D-6BC2CAFC22D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AE698-8DF7-410D-B382-F571276B402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3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72315-9829-467D-8E95-71B31E08BC3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7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72315-9829-467D-8E95-71B31E08BC3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4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72315-9829-467D-8E95-71B31E08BC3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72315-9829-467D-8E95-71B31E08BC3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5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72315-9829-467D-8E95-71B31E08BC3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3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50C1E-53E7-4EC0-AAD5-046A5C039A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4A8688-A7DB-42AE-976D-C703308F7B8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5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50C1E-53E7-4EC0-AAD5-046A5C039A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4A8688-A7DB-42AE-976D-C703308F7B8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8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72315-9829-467D-8E95-71B31E08BC3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1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fotosearch.com/clip-art/risk.html" TargetMode="Externa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mastermind.sysop.com/" TargetMode="Externa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polizei.rlp.de/internet/nav/ac9/presse.jsp?uMen=ac970d73-c9a2-b001-be59-2680a525fe06&amp;page=1&amp;pagesize=10&amp;sel_uCon=33238e3f-1422-11c5-ec3f-1a94839292e2" TargetMode="External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bechstein-baum.de/inhalt/i_tipps_03.html" TargetMode="External"/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perspektywy.pl/index.php?option=com_content&amp;task=view&amp;id=252&amp;Itemid=113&amp;idPodgrupy=4" TargetMode="External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pl.wikipedia.org/wiki/Wsp%C3%B3%C5%82czynnik_wyp%C5%82acalno%C5%9Bci" TargetMode="External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jpeg"/><Relationship Id="rId4" Type="http://schemas.openxmlformats.org/officeDocument/2006/relationships/image" Target="../media/image45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financialloancentral.com/tag/exchange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pcblog.pl/page/72/" TargetMode="Externa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weblogs.ryerson.ca/roller/f08jrn112s031/category/Politics" TargetMode="External"/><Relationship Id="rId1" Type="http://schemas.openxmlformats.org/officeDocument/2006/relationships/slideLayout" Target="../slideLayouts/slideLayout10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justmycupoftea.typepad.com/just_my_cup_of_tea/philanthropic_endeavors/index.html" TargetMode="External"/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help.kfpsalsa.com/kb/bestpractices/currency-management-with-financial-instruments-during-the-crisis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/>
          <a:lstStyle/>
          <a:p>
            <a:r>
              <a:rPr lang="pl-PL" dirty="0" smtClean="0"/>
              <a:t>Zarządzanie ryzykiem</a:t>
            </a:r>
            <a:endParaRPr lang="pl-PL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52700"/>
            <a:ext cx="4680520" cy="296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3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prstClr val="black"/>
                </a:solidFill>
              </a:rPr>
              <a:t>Rozkład dwumianowy </a:t>
            </a:r>
            <a:r>
              <a:rPr lang="pl-PL" dirty="0" err="1">
                <a:solidFill>
                  <a:prstClr val="black"/>
                </a:solidFill>
              </a:rPr>
              <a:t>c.d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Ogólny wzór będzie następujący:</a:t>
                </a:r>
              </a:p>
              <a:p>
                <a:pPr marL="0" indent="0">
                  <a:buNone/>
                </a:pPr>
                <a:r>
                  <a:rPr lang="pl-PL" dirty="0"/>
                  <a:t> </a:t>
                </a:r>
                <a:r>
                  <a:rPr lang="pl-PL" dirty="0" smtClean="0"/>
                  <a:t>p – prawdopodobieństwo, że wybrane zdarzenie przyniesie określony wynik</a:t>
                </a:r>
              </a:p>
              <a:p>
                <a:pPr marL="0" indent="0">
                  <a:buNone/>
                </a:pPr>
                <a:r>
                  <a:rPr lang="pl-PL" dirty="0" smtClean="0"/>
                  <a:t>(1- p) - </a:t>
                </a:r>
                <a:r>
                  <a:rPr lang="pl-PL" dirty="0">
                    <a:solidFill>
                      <a:prstClr val="black"/>
                    </a:solidFill>
                  </a:rPr>
                  <a:t>prawdopodobieństwo, że wybrane </a:t>
                </a:r>
                <a:r>
                  <a:rPr lang="pl-PL" dirty="0" smtClean="0">
                    <a:solidFill>
                      <a:prstClr val="black"/>
                    </a:solidFill>
                  </a:rPr>
                  <a:t>zdarzenie </a:t>
                </a:r>
                <a:r>
                  <a:rPr lang="pl-PL" b="1" dirty="0" smtClean="0">
                    <a:solidFill>
                      <a:prstClr val="black"/>
                    </a:solidFill>
                  </a:rPr>
                  <a:t>nie</a:t>
                </a:r>
                <a:r>
                  <a:rPr lang="pl-PL" dirty="0" smtClean="0">
                    <a:solidFill>
                      <a:prstClr val="black"/>
                    </a:solidFill>
                  </a:rPr>
                  <a:t>  </a:t>
                </a:r>
                <a:r>
                  <a:rPr lang="pl-PL" dirty="0">
                    <a:solidFill>
                      <a:prstClr val="black"/>
                    </a:solidFill>
                  </a:rPr>
                  <a:t>przyniesie </a:t>
                </a:r>
                <a:r>
                  <a:rPr lang="pl-PL" dirty="0" smtClean="0">
                    <a:solidFill>
                      <a:prstClr val="black"/>
                    </a:solidFill>
                  </a:rPr>
                  <a:t>określone wyniku</a:t>
                </a:r>
              </a:p>
              <a:p>
                <a:pPr marL="0" indent="0">
                  <a:buNone/>
                </a:pPr>
                <a:r>
                  <a:rPr lang="pl-PL" dirty="0" smtClean="0">
                    <a:solidFill>
                      <a:prstClr val="black"/>
                    </a:solidFill>
                  </a:rPr>
                  <a:t>n – liczba wszystkich zdarzeń</a:t>
                </a:r>
              </a:p>
              <a:p>
                <a:pPr marL="0" indent="0">
                  <a:buNone/>
                </a:pPr>
                <a:r>
                  <a:rPr lang="pl-PL" dirty="0" smtClean="0">
                    <a:solidFill>
                      <a:prstClr val="black"/>
                    </a:solidFill>
                  </a:rPr>
                  <a:t>K – liczba zdarzeń z oczekiwanym wynikiem</a:t>
                </a:r>
              </a:p>
              <a:p>
                <a:pPr marL="0" indent="0" algn="ctr">
                  <a:buNone/>
                </a:pPr>
                <a:r>
                  <a:rPr lang="pl-PL" sz="2700" dirty="0">
                    <a:solidFill>
                      <a:prstClr val="black"/>
                    </a:solidFill>
                  </a:rPr>
                  <a:t>P=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21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l-PL" sz="21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sz="21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pl-PL" sz="21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pl-PL" sz="21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l-PL" sz="2700" dirty="0" smtClean="0">
                    <a:solidFill>
                      <a:prstClr val="black"/>
                    </a:solidFill>
                  </a:rPr>
                  <a:t>p</a:t>
                </a:r>
                <a:r>
                  <a:rPr lang="pl-PL" sz="2700" baseline="30000" dirty="0" smtClean="0">
                    <a:solidFill>
                      <a:prstClr val="black"/>
                    </a:solidFill>
                  </a:rPr>
                  <a:t>k </a:t>
                </a:r>
                <a14:m>
                  <m:oMath xmlns:m="http://schemas.openxmlformats.org/officeDocument/2006/math">
                    <m:r>
                      <a:rPr lang="pl-PL" sz="27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pl-PL" sz="27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(1−</m:t>
                    </m:r>
                    <m:r>
                      <a:rPr lang="pl-PL" sz="27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pl-PL" sz="27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l-PL" sz="2700" baseline="30000" dirty="0" smtClean="0">
                    <a:solidFill>
                      <a:prstClr val="black"/>
                    </a:solidFill>
                  </a:rPr>
                  <a:t>(n-k)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963" b="-2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6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11</a:t>
            </a:fld>
            <a:endParaRPr lang="pl-PL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 t="14686" b="-1565"/>
          <a:stretch/>
        </p:blipFill>
        <p:spPr bwMode="auto">
          <a:xfrm>
            <a:off x="24199" y="1592881"/>
            <a:ext cx="9167752" cy="6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651351" y="764704"/>
            <a:ext cx="7913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</a:t>
            </a:r>
            <a:r>
              <a:rPr lang="pl-PL" sz="4800" dirty="0" smtClean="0"/>
              <a:t>Jak rozumieć rozkład normalny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403862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104775"/>
            <a:ext cx="5832648" cy="957263"/>
          </a:xfrm>
        </p:spPr>
        <p:txBody>
          <a:bodyPr anchorCtr="1"/>
          <a:lstStyle/>
          <a:p>
            <a:pPr>
              <a:spcBef>
                <a:spcPct val="20000"/>
              </a:spcBef>
            </a:pPr>
            <a:r>
              <a:rPr lang="pl-PL" altLang="pl-PL" b="1" dirty="0" smtClean="0"/>
              <a:t>Rozkład normalny</a:t>
            </a:r>
            <a:endParaRPr lang="en-US" altLang="pl-PL" b="1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324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03300"/>
            <a:ext cx="8229600" cy="5589588"/>
          </a:xfrm>
        </p:spPr>
        <p:txBody>
          <a:bodyPr/>
          <a:lstStyle/>
          <a:p>
            <a:pPr marL="457200" indent="-457200"/>
            <a:r>
              <a:rPr lang="pl-PL" altLang="pl-PL" sz="2200" dirty="0" smtClean="0"/>
              <a:t>Rozkład ciągły odgrywający ważną rolę w statystycznym opisie zagadnień przyrodniczych, przemysłowych, medycznych, społecznych itp. Wykres funkcji prawdopodobieństwa tego rozkładu jest krzywą dzwonową.</a:t>
            </a:r>
          </a:p>
          <a:p>
            <a:pPr marL="457200" indent="-457200"/>
            <a:r>
              <a:rPr lang="pl-PL" altLang="pl-PL" sz="2200" dirty="0" smtClean="0"/>
              <a:t>Często używana jest też nazwa „rozkład gaussowski” (Gaussa) od nazwiska niemieckiego matematyka Karla Gaussa</a:t>
            </a:r>
            <a:r>
              <a:rPr lang="en-US" altLang="pl-PL" sz="2200" dirty="0" smtClean="0"/>
              <a:t>.</a:t>
            </a:r>
          </a:p>
          <a:p>
            <a:pPr marL="457200" indent="-457200"/>
            <a:r>
              <a:rPr lang="pl-PL" altLang="pl-PL" sz="2200" dirty="0" smtClean="0"/>
              <a:t>Przyczyną jego znaczenia jest częstość występowania w naturze. </a:t>
            </a:r>
          </a:p>
          <a:p>
            <a:pPr marL="457200" indent="-457200"/>
            <a:r>
              <a:rPr lang="pl-PL" altLang="pl-PL" sz="2200" dirty="0" smtClean="0"/>
              <a:t>Jeśli jakaś wielkość jest sumą lub średnią bardzo wielu drobnych losowych czynników, to niezależnie od rozkładu każdego z tych czynników, jej rozkład będzie zbliżony do normalnego, stąd można go bardzo często zaobserwować w danych. </a:t>
            </a:r>
          </a:p>
          <a:p>
            <a:pPr marL="457200" indent="-457200"/>
            <a:r>
              <a:rPr lang="pl-PL" altLang="pl-PL" sz="2200" dirty="0" smtClean="0"/>
              <a:t>Ponadto rozkład normalny ma interesujące właściwości matematyczne, dzięki którym oparte na nim metody statystyczne są proste obliczeniowo.</a:t>
            </a:r>
          </a:p>
          <a:p>
            <a:pPr marL="457200" indent="-457200"/>
            <a:r>
              <a:rPr lang="pl-PL" altLang="pl-PL" sz="2200" dirty="0" smtClean="0"/>
              <a:t>Do zdefiniowania rozkładu normalnego wymagane są dwa parametry: średnia, </a:t>
            </a:r>
            <a:r>
              <a:rPr lang="en-US" altLang="pl-PL" sz="2200" dirty="0" smtClean="0"/>
              <a:t> </a:t>
            </a:r>
            <a:r>
              <a:rPr lang="en-US" altLang="pl-PL" sz="2200" i="1" dirty="0" smtClean="0">
                <a:cs typeface="Arial" charset="0"/>
              </a:rPr>
              <a:t>µ</a:t>
            </a:r>
            <a:r>
              <a:rPr lang="en-US" altLang="pl-PL" sz="2200" dirty="0" smtClean="0">
                <a:cs typeface="Arial" charset="0"/>
              </a:rPr>
              <a:t>, </a:t>
            </a:r>
            <a:r>
              <a:rPr lang="pl-PL" altLang="pl-PL" sz="2200" dirty="0" smtClean="0">
                <a:cs typeface="Arial" charset="0"/>
              </a:rPr>
              <a:t>i odchylenie standardowe</a:t>
            </a:r>
            <a:r>
              <a:rPr lang="en-US" altLang="pl-PL" sz="2200" dirty="0" smtClean="0">
                <a:cs typeface="Arial" charset="0"/>
              </a:rPr>
              <a:t>, </a:t>
            </a:r>
            <a:r>
              <a:rPr lang="el-GR" altLang="pl-PL" sz="2200" i="1" dirty="0" smtClean="0">
                <a:cs typeface="Arial" charset="0"/>
              </a:rPr>
              <a:t>σ</a:t>
            </a:r>
            <a:r>
              <a:rPr lang="en-US" altLang="pl-PL" sz="2200" dirty="0" smtClean="0">
                <a:cs typeface="Arial" charset="0"/>
              </a:rPr>
              <a:t>.</a:t>
            </a:r>
            <a:endParaRPr lang="el-GR" altLang="pl-PL" sz="2200" i="1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24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4500" y="104775"/>
            <a:ext cx="8255000" cy="1143000"/>
          </a:xfrm>
        </p:spPr>
        <p:txBody>
          <a:bodyPr anchorCtr="1"/>
          <a:lstStyle/>
          <a:p>
            <a:pPr>
              <a:spcBef>
                <a:spcPct val="20000"/>
              </a:spcBef>
            </a:pPr>
            <a:r>
              <a:rPr lang="pl-PL" altLang="pl-PL" b="1" smtClean="0"/>
              <a:t>Krzywa rozkładu normalnego</a:t>
            </a:r>
            <a:endParaRPr lang="en-US" altLang="pl-PL" b="1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3" t="12637" r="5009" b="7701"/>
          <a:stretch>
            <a:fillRect/>
          </a:stretch>
        </p:blipFill>
        <p:spPr bwMode="auto">
          <a:xfrm>
            <a:off x="1254125" y="1725613"/>
            <a:ext cx="6573838" cy="4059237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83568" y="623731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Slajdy 10-15 z wykładu  UAM http</a:t>
            </a:r>
            <a:r>
              <a:rPr lang="pl-PL" dirty="0"/>
              <a:t>://geoinfo.amu.edu.pl/staff/astach/statystyka_ppt_2014/Statystyka_08_2014.ppt</a:t>
            </a:r>
          </a:p>
        </p:txBody>
      </p:sp>
    </p:spTree>
    <p:extLst>
      <p:ext uri="{BB962C8B-B14F-4D97-AF65-F5344CB8AC3E}">
        <p14:creationId xmlns:p14="http://schemas.microsoft.com/office/powerpoint/2010/main" val="2567768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60648"/>
            <a:ext cx="5112568" cy="1143000"/>
          </a:xfrm>
        </p:spPr>
        <p:txBody>
          <a:bodyPr anchorCtr="1"/>
          <a:lstStyle/>
          <a:p>
            <a:pPr>
              <a:spcBef>
                <a:spcPct val="20000"/>
              </a:spcBef>
            </a:pPr>
            <a:r>
              <a:rPr lang="pl-PL" altLang="pl-PL" sz="4200" b="1" dirty="0" smtClean="0"/>
              <a:t>Cechy krzywej rozkładu normalnego</a:t>
            </a:r>
            <a:endParaRPr lang="en-US" altLang="pl-PL" sz="4200" b="1" dirty="0" smtClean="0"/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484784"/>
            <a:ext cx="8229600" cy="4248472"/>
          </a:xfrm>
        </p:spPr>
        <p:txBody>
          <a:bodyPr/>
          <a:lstStyle/>
          <a:p>
            <a:pPr marL="457200" indent="-457200"/>
            <a:r>
              <a:rPr lang="pl-PL" altLang="pl-PL" sz="2900" dirty="0" smtClean="0"/>
              <a:t>Ma gładki charakter i jest symetryczna w stosunku do </a:t>
            </a:r>
            <a:r>
              <a:rPr lang="en-US" altLang="pl-PL" sz="2900" i="1" dirty="0" smtClean="0">
                <a:cs typeface="Arial" charset="0"/>
              </a:rPr>
              <a:t>µ</a:t>
            </a:r>
            <a:r>
              <a:rPr lang="en-US" altLang="pl-PL" sz="2900" dirty="0" smtClean="0">
                <a:cs typeface="Arial" charset="0"/>
              </a:rPr>
              <a:t>.</a:t>
            </a:r>
            <a:endParaRPr lang="en-US" altLang="pl-PL" sz="2900" i="1" dirty="0" smtClean="0">
              <a:cs typeface="Arial" charset="0"/>
            </a:endParaRPr>
          </a:p>
          <a:p>
            <a:pPr marL="457200" indent="-457200"/>
            <a:r>
              <a:rPr lang="pl-PL" altLang="pl-PL" sz="2900" dirty="0" smtClean="0">
                <a:cs typeface="Arial" charset="0"/>
              </a:rPr>
              <a:t>Maksimum krzywa (funkcja) osiąga dla</a:t>
            </a:r>
            <a:r>
              <a:rPr lang="en-US" altLang="pl-PL" sz="2900" dirty="0" smtClean="0">
                <a:cs typeface="Arial" charset="0"/>
              </a:rPr>
              <a:t> </a:t>
            </a:r>
            <a:r>
              <a:rPr lang="en-US" altLang="pl-PL" sz="2900" i="1" dirty="0" smtClean="0">
                <a:cs typeface="Arial" charset="0"/>
              </a:rPr>
              <a:t>µ</a:t>
            </a:r>
            <a:r>
              <a:rPr lang="en-US" altLang="pl-PL" sz="2900" dirty="0" smtClean="0">
                <a:cs typeface="Arial" charset="0"/>
              </a:rPr>
              <a:t>.</a:t>
            </a:r>
            <a:endParaRPr lang="en-US" altLang="pl-PL" sz="2900" i="1" dirty="0" smtClean="0">
              <a:cs typeface="Arial" charset="0"/>
            </a:endParaRPr>
          </a:p>
          <a:p>
            <a:pPr marL="457200" indent="-457200"/>
            <a:r>
              <a:rPr lang="pl-PL" altLang="pl-PL" sz="2900" dirty="0" smtClean="0">
                <a:cs typeface="Arial" charset="0"/>
              </a:rPr>
              <a:t>Krzywa w obu kierunkach nigdy nie osiąga (dotyka) osi poziomej – jest nieskończona</a:t>
            </a:r>
            <a:r>
              <a:rPr lang="en-US" altLang="pl-PL" sz="2900" dirty="0" smtClean="0">
                <a:cs typeface="Arial" charset="0"/>
              </a:rPr>
              <a:t>.</a:t>
            </a:r>
          </a:p>
          <a:p>
            <a:pPr marL="457200" indent="-457200"/>
            <a:r>
              <a:rPr lang="pl-PL" altLang="pl-PL" sz="2900" dirty="0" smtClean="0">
                <a:cs typeface="Arial" charset="0"/>
              </a:rPr>
              <a:t>Jeśli wartość </a:t>
            </a:r>
            <a:r>
              <a:rPr lang="el-GR" altLang="pl-PL" sz="2900" i="1" dirty="0" smtClean="0">
                <a:cs typeface="Arial" charset="0"/>
              </a:rPr>
              <a:t>σ</a:t>
            </a:r>
            <a:r>
              <a:rPr lang="en-US" altLang="pl-PL" sz="2900" dirty="0" smtClean="0">
                <a:cs typeface="Arial" charset="0"/>
              </a:rPr>
              <a:t> </a:t>
            </a:r>
            <a:r>
              <a:rPr lang="pl-PL" altLang="pl-PL" sz="2900" dirty="0" smtClean="0">
                <a:cs typeface="Arial" charset="0"/>
              </a:rPr>
              <a:t>wzrasta, to</a:t>
            </a:r>
            <a:r>
              <a:rPr lang="en-US" altLang="pl-PL" sz="2900" dirty="0" smtClean="0">
                <a:cs typeface="Arial" charset="0"/>
              </a:rPr>
              <a:t> </a:t>
            </a:r>
            <a:r>
              <a:rPr lang="pl-PL" altLang="pl-PL" sz="2900" dirty="0" smtClean="0">
                <a:cs typeface="Arial" charset="0"/>
              </a:rPr>
              <a:t>krzywa staje się bardziej „rozłożysta” (płaska)</a:t>
            </a:r>
            <a:endParaRPr lang="en-US" altLang="pl-PL" sz="2900" dirty="0" smtClean="0">
              <a:cs typeface="Arial" charset="0"/>
            </a:endParaRPr>
          </a:p>
          <a:p>
            <a:pPr marL="457200" indent="-457200"/>
            <a:r>
              <a:rPr lang="pl-PL" altLang="pl-PL" sz="2900" dirty="0" smtClean="0">
                <a:cs typeface="Arial" charset="0"/>
              </a:rPr>
              <a:t>Gdy wartość </a:t>
            </a:r>
            <a:r>
              <a:rPr lang="el-GR" altLang="pl-PL" sz="2900" i="1" dirty="0" smtClean="0">
                <a:cs typeface="Arial" charset="0"/>
              </a:rPr>
              <a:t>σ</a:t>
            </a:r>
            <a:r>
              <a:rPr lang="pl-PL" altLang="pl-PL" sz="2900" dirty="0" smtClean="0">
                <a:cs typeface="Arial" charset="0"/>
              </a:rPr>
              <a:t> maleje</a:t>
            </a:r>
            <a:r>
              <a:rPr lang="en-US" altLang="pl-PL" sz="2900" dirty="0" smtClean="0">
                <a:cs typeface="Arial" charset="0"/>
              </a:rPr>
              <a:t>, </a:t>
            </a:r>
            <a:r>
              <a:rPr lang="pl-PL" altLang="pl-PL" sz="2900" dirty="0" smtClean="0">
                <a:cs typeface="Arial" charset="0"/>
              </a:rPr>
              <a:t>krzywa staje się bardziej wysmukła wokół</a:t>
            </a:r>
            <a:r>
              <a:rPr lang="en-US" altLang="pl-PL" sz="2900" dirty="0" smtClean="0">
                <a:cs typeface="Arial" charset="0"/>
              </a:rPr>
              <a:t> </a:t>
            </a:r>
            <a:r>
              <a:rPr lang="en-US" altLang="pl-PL" sz="2900" i="1" dirty="0" smtClean="0">
                <a:cs typeface="Arial" charset="0"/>
              </a:rPr>
              <a:t>µ</a:t>
            </a:r>
            <a:r>
              <a:rPr lang="en-US" altLang="pl-PL" sz="2900" dirty="0" smtClean="0">
                <a:cs typeface="Arial" charset="0"/>
              </a:rPr>
              <a:t>.</a:t>
            </a:r>
            <a:endParaRPr lang="en-US" altLang="pl-PL" sz="2900" i="1" dirty="0" smtClean="0">
              <a:cs typeface="Arial" charset="0"/>
            </a:endParaRPr>
          </a:p>
          <a:p>
            <a:pPr marL="457200" indent="-457200"/>
            <a:r>
              <a:rPr lang="pl-PL" altLang="pl-PL" sz="2900" dirty="0" smtClean="0">
                <a:cs typeface="Arial" charset="0"/>
              </a:rPr>
              <a:t>Punkty przegięcia krzywej znajdują się w pozycji </a:t>
            </a:r>
            <a:r>
              <a:rPr lang="en-US" altLang="pl-PL" sz="2900" i="1" dirty="0" smtClean="0">
                <a:cs typeface="Arial" charset="0"/>
              </a:rPr>
              <a:t>µ</a:t>
            </a:r>
            <a:r>
              <a:rPr lang="en-US" altLang="pl-PL" sz="2900" dirty="0" smtClean="0">
                <a:cs typeface="Arial" charset="0"/>
              </a:rPr>
              <a:t> ± </a:t>
            </a:r>
            <a:r>
              <a:rPr lang="el-GR" altLang="pl-PL" sz="2900" i="1" dirty="0" smtClean="0">
                <a:cs typeface="Arial" charset="0"/>
              </a:rPr>
              <a:t>σ</a:t>
            </a:r>
            <a:r>
              <a:rPr lang="en-US" altLang="pl-PL" sz="2900" dirty="0" smtClean="0">
                <a:cs typeface="Arial" charset="0"/>
              </a:rPr>
              <a:t>.</a:t>
            </a:r>
            <a:endParaRPr lang="el-GR" altLang="pl-PL" sz="2900" dirty="0" smtClean="0">
              <a:cs typeface="Arial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2786062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558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5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4500" y="104775"/>
            <a:ext cx="8255000" cy="1143000"/>
          </a:xfrm>
        </p:spPr>
        <p:txBody>
          <a:bodyPr anchorCtr="1"/>
          <a:lstStyle/>
          <a:p>
            <a:pPr>
              <a:spcBef>
                <a:spcPct val="20000"/>
              </a:spcBef>
            </a:pPr>
            <a:r>
              <a:rPr lang="pl-PL" altLang="pl-PL" b="1" smtClean="0"/>
              <a:t>Dwie krzywe rozkładu normalnego</a:t>
            </a:r>
            <a:endParaRPr lang="en-US" altLang="pl-PL" b="1" smtClean="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25725"/>
            <a:ext cx="5811838" cy="39322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6276" name="Text Box 5"/>
          <p:cNvSpPr txBox="1">
            <a:spLocks noChangeArrowheads="1"/>
          </p:cNvSpPr>
          <p:nvPr/>
        </p:nvSpPr>
        <p:spPr bwMode="auto">
          <a:xfrm>
            <a:off x="5310188" y="1179513"/>
            <a:ext cx="3582987" cy="3140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Obie krzywe mają tą samą średnią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µ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6.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Krzywa „A” ma odchylenie standardowe </a:t>
            </a:r>
            <a:r>
              <a:rPr lang="el-GR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Krzywa „B” ma odchylenie standardowe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3.</a:t>
            </a:r>
            <a:endParaRPr lang="el-G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6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62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6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6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6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6" grpId="0" build="p" bldLvl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4500" y="296863"/>
            <a:ext cx="6071716" cy="1143000"/>
          </a:xfrm>
        </p:spPr>
        <p:txBody>
          <a:bodyPr anchorCtr="1"/>
          <a:lstStyle/>
          <a:p>
            <a:pPr>
              <a:spcBef>
                <a:spcPct val="20000"/>
              </a:spcBef>
            </a:pPr>
            <a:r>
              <a:rPr lang="pl-PL" altLang="pl-PL" b="1" dirty="0" smtClean="0"/>
              <a:t>Wartości rozkładu </a:t>
            </a:r>
            <a:r>
              <a:rPr lang="pl-PL" altLang="pl-PL" b="1" dirty="0" smtClean="0"/>
              <a:t>prawdopodobieństwa</a:t>
            </a:r>
            <a:endParaRPr lang="en-US" altLang="pl-PL" b="1" dirty="0" smtClean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3410" y="2492896"/>
            <a:ext cx="8229600" cy="4525962"/>
          </a:xfrm>
        </p:spPr>
        <p:txBody>
          <a:bodyPr/>
          <a:lstStyle/>
          <a:p>
            <a:pPr marL="457200" indent="-457200"/>
            <a:r>
              <a:rPr lang="pl-PL" altLang="pl-PL" dirty="0" smtClean="0"/>
              <a:t>Powierzchnia pod krzywą dowolnego rozkładu normalnego wynosi zawsze </a:t>
            </a:r>
            <a:r>
              <a:rPr lang="en-US" altLang="pl-PL" dirty="0" smtClean="0"/>
              <a:t>1.</a:t>
            </a:r>
          </a:p>
          <a:p>
            <a:pPr marL="457200" indent="-457200"/>
            <a:r>
              <a:rPr lang="pl-PL" altLang="pl-PL" dirty="0" smtClean="0"/>
              <a:t>Cześć powierzchni poniżej krzywej rozkładu normalnego w granicach danego przedziału wartości, reprezentuje prawdopodobieństwo, że losowy wynik pomiaru znajdzie się w tym przedziale.</a:t>
            </a:r>
            <a:endParaRPr lang="en-US" altLang="pl-PL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116632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242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6059016" cy="1143000"/>
          </a:xfrm>
        </p:spPr>
        <p:txBody>
          <a:bodyPr anchorCtr="1"/>
          <a:lstStyle/>
          <a:p>
            <a:pPr>
              <a:spcBef>
                <a:spcPct val="20000"/>
              </a:spcBef>
            </a:pPr>
            <a:r>
              <a:rPr lang="pl-PL" altLang="pl-PL" b="1" dirty="0" smtClean="0"/>
              <a:t>Empiryczna reguła</a:t>
            </a:r>
            <a:br>
              <a:rPr lang="pl-PL" altLang="pl-PL" b="1" dirty="0" smtClean="0"/>
            </a:br>
            <a:r>
              <a:rPr lang="pl-PL" altLang="pl-PL" b="1" dirty="0" smtClean="0"/>
              <a:t>rozkładu normalnego</a:t>
            </a:r>
            <a:endParaRPr lang="en-US" altLang="pl-PL" b="1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747838"/>
            <a:ext cx="8229600" cy="4992687"/>
          </a:xfrm>
        </p:spPr>
        <p:txBody>
          <a:bodyPr/>
          <a:lstStyle/>
          <a:p>
            <a:r>
              <a:rPr lang="pl-PL" altLang="pl-PL" sz="2800" dirty="0" smtClean="0"/>
              <a:t>Dla rozkładu, który jest symetryczny i ma kształt dzwonowy, a w szczególności dla rozkładu normalnego:</a:t>
            </a:r>
          </a:p>
          <a:p>
            <a:pPr lvl="1"/>
            <a:r>
              <a:rPr lang="pl-PL" altLang="pl-PL" sz="2500" dirty="0" smtClean="0"/>
              <a:t>około 68% wartości danych jest położone w odległości plus/minus jednego odchylenia standardowego od średniej,</a:t>
            </a:r>
          </a:p>
          <a:p>
            <a:pPr lvl="1"/>
            <a:r>
              <a:rPr lang="pl-PL" altLang="pl-PL" sz="2500" dirty="0" smtClean="0"/>
              <a:t>około 95% wartości danych jest położone w odległości plus/minus dwóch odchyleń standardowych od średniej</a:t>
            </a:r>
          </a:p>
          <a:p>
            <a:pPr lvl="1"/>
            <a:r>
              <a:rPr lang="pl-PL" altLang="pl-PL" sz="2500" dirty="0" smtClean="0"/>
              <a:t>około 99,7% wartości danych (czyli prawie wszystkie) jest położone w odległości plus/minus trzech odchyleń standardowych od średniej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2952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503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4500" y="104775"/>
            <a:ext cx="8255000" cy="1709738"/>
          </a:xfrm>
        </p:spPr>
        <p:txBody>
          <a:bodyPr anchorCtr="1"/>
          <a:lstStyle/>
          <a:p>
            <a:pPr>
              <a:spcBef>
                <a:spcPct val="20000"/>
              </a:spcBef>
            </a:pPr>
            <a:r>
              <a:rPr lang="pl-PL" altLang="pl-PL" b="1" smtClean="0"/>
              <a:t>Empiryczna reguła</a:t>
            </a:r>
            <a:br>
              <a:rPr lang="pl-PL" altLang="pl-PL" b="1" smtClean="0"/>
            </a:br>
            <a:r>
              <a:rPr lang="pl-PL" altLang="pl-PL" b="1" smtClean="0"/>
              <a:t>rozkładu normalnego:</a:t>
            </a:r>
            <a:br>
              <a:rPr lang="pl-PL" altLang="pl-PL" b="1" smtClean="0"/>
            </a:br>
            <a:r>
              <a:rPr lang="pl-PL" altLang="pl-PL" sz="2800" smtClean="0"/>
              <a:t>powierzchnia pod krzywą</a:t>
            </a:r>
            <a:endParaRPr lang="en-US" altLang="pl-PL" sz="280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16753" r="4694" b="3995"/>
          <a:stretch>
            <a:fillRect/>
          </a:stretch>
        </p:blipFill>
        <p:spPr bwMode="auto">
          <a:xfrm>
            <a:off x="1341438" y="1976438"/>
            <a:ext cx="6348412" cy="4718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16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Rozkład </a:t>
            </a:r>
            <a:r>
              <a:rPr lang="pl-PL" dirty="0" smtClean="0"/>
              <a:t>normalny – dystrybuant a i wartości prawdopodobieństwa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19</a:t>
            </a:fld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2660"/>
            <a:ext cx="8784976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95536" y="472514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Lewy wykres przedstawia funkcję gęstości prawdopodobieństwa dystrybuantę) dla różnych wartości E(x) i </a:t>
            </a:r>
            <a:r>
              <a:rPr lang="el-GR" dirty="0" smtClean="0"/>
              <a:t>σ</a:t>
            </a:r>
            <a:endParaRPr lang="pl-PL" dirty="0" smtClean="0"/>
          </a:p>
          <a:p>
            <a:r>
              <a:rPr lang="pl-PL" dirty="0" smtClean="0"/>
              <a:t>Prawy </a:t>
            </a:r>
            <a:r>
              <a:rPr lang="pl-PL" dirty="0"/>
              <a:t>wykres </a:t>
            </a:r>
            <a:r>
              <a:rPr lang="pl-PL" dirty="0" smtClean="0"/>
              <a:t> to całka </a:t>
            </a:r>
            <a:r>
              <a:rPr lang="pl-PL" dirty="0"/>
              <a:t>z </a:t>
            </a:r>
            <a:r>
              <a:rPr lang="pl-PL" dirty="0" smtClean="0"/>
              <a:t>dystrybuanty, </a:t>
            </a:r>
            <a:r>
              <a:rPr lang="pl-PL" dirty="0"/>
              <a:t>obliczona w odpowiednich granicach, jest równa prawdopodobieństwu wystąpienia danego zdarzenia losowego.</a:t>
            </a:r>
          </a:p>
        </p:txBody>
      </p:sp>
    </p:spTree>
    <p:extLst>
      <p:ext uri="{BB962C8B-B14F-4D97-AF65-F5344CB8AC3E}">
        <p14:creationId xmlns:p14="http://schemas.microsoft.com/office/powerpoint/2010/main" val="23501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Ryzyko, prawdopodobieństwo, szansa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Prawdopodobieństwo – częstość występowania zdarzenia w danej grupie zdarzeń</a:t>
            </a:r>
          </a:p>
          <a:p>
            <a:r>
              <a:rPr lang="pl-PL" dirty="0" smtClean="0"/>
              <a:t>Ryzyko – prawdopodobieństwo straty</a:t>
            </a:r>
          </a:p>
          <a:p>
            <a:r>
              <a:rPr lang="pl-PL" dirty="0" smtClean="0"/>
              <a:t>Szansa –prawdopodobieństwo uzyskania korzyści</a:t>
            </a:r>
          </a:p>
          <a:p>
            <a:r>
              <a:rPr lang="pl-PL" dirty="0" smtClean="0"/>
              <a:t>Premia za ryzyko – możliwa korzyść z podjęcia ryzyka</a:t>
            </a:r>
          </a:p>
          <a:p>
            <a:r>
              <a:rPr lang="pl-PL" dirty="0" smtClean="0"/>
              <a:t>Niepewność – nie dająca się oszacować strata lub korzyść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10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Semiwaraincja</a:t>
            </a:r>
            <a:r>
              <a:rPr lang="pl-PL" dirty="0" smtClean="0"/>
              <a:t>, </a:t>
            </a:r>
            <a:r>
              <a:rPr lang="pl-PL" dirty="0" err="1" smtClean="0"/>
              <a:t>kurtoza</a:t>
            </a:r>
            <a:r>
              <a:rPr lang="pl-PL" dirty="0" smtClean="0"/>
              <a:t>, skośność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err="1" smtClean="0"/>
              <a:t>Semiwariancja</a:t>
            </a:r>
            <a:r>
              <a:rPr lang="pl-PL" dirty="0"/>
              <a:t> </a:t>
            </a:r>
            <a:r>
              <a:rPr lang="pl-PL" dirty="0" smtClean="0"/>
              <a:t>– wariancja obliczona tylko dla pewnej, z reguły „gorszej” części wyników. Służy do oceny siły szkody powstałej wskutek niekorzystnych warunkach</a:t>
            </a:r>
          </a:p>
          <a:p>
            <a:r>
              <a:rPr lang="pl-PL" dirty="0" err="1" smtClean="0"/>
              <a:t>Kurtoza</a:t>
            </a:r>
            <a:r>
              <a:rPr lang="pl-PL" dirty="0" smtClean="0"/>
              <a:t> – miar spłaszczenia dystrybuanty, służy do określenia rozrzutu wyników</a:t>
            </a:r>
          </a:p>
          <a:p>
            <a:r>
              <a:rPr lang="pl-PL" dirty="0" smtClean="0"/>
              <a:t>Współczynnik skośności – określa ewentualną koncentracje wyników poza średnia, a wiec kiedy mediana i dominanta nie są równe średniej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878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24544" y="489248"/>
            <a:ext cx="6840760" cy="1143000"/>
          </a:xfrm>
        </p:spPr>
        <p:txBody>
          <a:bodyPr/>
          <a:lstStyle/>
          <a:p>
            <a:r>
              <a:rPr lang="pl-PL" dirty="0" smtClean="0"/>
              <a:t>Rozkład. t-Studenta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Z</a:t>
            </a:r>
            <a:r>
              <a:rPr lang="pl-PL" dirty="0" smtClean="0"/>
              <a:t> formalnego punktu widzenia stosuje się, gdy oszacowanie parametrów rozkładu prawdopodobieństwa dokonano w oparciu o zbyt małą ilość pomiarów</a:t>
            </a:r>
          </a:p>
          <a:p>
            <a:r>
              <a:rPr lang="pl-PL" dirty="0" smtClean="0"/>
              <a:t>W praktyce stosuj się go przypadku  stosunkowo rzadkich wartości funkcji prawdopodobieństwa (np.- jakie jest prawdopodobieństwo znalezienia na pchlim targu oryginalnego stolika Chippendale)</a:t>
            </a:r>
          </a:p>
          <a:p>
            <a:r>
              <a:rPr lang="pl-PL" dirty="0" smtClean="0"/>
              <a:t>Rozkład ten wykazuje wyższe prawdopodobieństwa dla zmiennych o wartościach znacznie oddalonych od średniej iż podaje to rozkład normalny (np. opcje głęboko </a:t>
            </a:r>
            <a:r>
              <a:rPr lang="pl-PL" i="1" dirty="0" smtClean="0"/>
              <a:t>out of the </a:t>
            </a:r>
            <a:r>
              <a:rPr lang="en-AU" i="1" dirty="0" smtClean="0"/>
              <a:t>money</a:t>
            </a:r>
            <a:r>
              <a:rPr lang="pl-PL" i="1" dirty="0" smtClean="0"/>
              <a:t>) </a:t>
            </a: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68" y="26064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1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 czym polega zarządzanie ryzykiem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Polskie tłumaczenie (kalka językowa z angielskiego) nie oddaje istoty pojęcia. W istocie powinno to być „radzenie sobie z ryzykiem”</a:t>
            </a:r>
          </a:p>
          <a:p>
            <a:r>
              <a:rPr lang="pl-PL" dirty="0" smtClean="0"/>
              <a:t>Ryzyka się nie ustala, jest zjawiskiem obiektywnym. Można jednak zmieszać wielkość możliwych strat kosztem</a:t>
            </a:r>
          </a:p>
          <a:p>
            <a:r>
              <a:rPr lang="pl-PL" dirty="0" smtClean="0"/>
              <a:t>- zmniejszenia ekspozycji na ryzyko (np. ograniczona suma kredytów w portfelu banku</a:t>
            </a:r>
          </a:p>
          <a:p>
            <a:r>
              <a:rPr lang="pl-PL" dirty="0" smtClean="0"/>
              <a:t>- ograniczenia premii za ryzyko</a:t>
            </a:r>
          </a:p>
          <a:p>
            <a:r>
              <a:rPr lang="pl-PL" dirty="0" smtClean="0"/>
              <a:t>- przeniesienie ryzyka na partnera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22</a:t>
            </a:fld>
            <a:endParaRPr lang="pl-PL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07" y="4797152"/>
            <a:ext cx="2971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3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13176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Postępowanie przy ograniczenia ryzyka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Poza nielicznymi wyjątkami nie można zabezpieczyć się przed ryzykiem w ogóle</a:t>
            </a:r>
          </a:p>
          <a:p>
            <a:r>
              <a:rPr lang="pl-PL" dirty="0" smtClean="0"/>
              <a:t>Stąd konieczna jest następująca procedura</a:t>
            </a:r>
          </a:p>
          <a:p>
            <a:r>
              <a:rPr lang="pl-PL" dirty="0" smtClean="0"/>
              <a:t>-identyfikacja ryzyk składowych</a:t>
            </a:r>
          </a:p>
          <a:p>
            <a:r>
              <a:rPr lang="pl-PL" dirty="0" smtClean="0"/>
              <a:t>- identyfikacja rozkładu prawdopodobieństwa i strat (</a:t>
            </a:r>
            <a:r>
              <a:rPr lang="pl-PL" dirty="0" err="1" smtClean="0"/>
              <a:t>VaR</a:t>
            </a:r>
            <a:r>
              <a:rPr lang="pl-PL" dirty="0" smtClean="0"/>
              <a:t>) dla poszczególnych ryzyk</a:t>
            </a:r>
          </a:p>
          <a:p>
            <a:r>
              <a:rPr lang="pl-PL" dirty="0" smtClean="0"/>
              <a:t>- zastosowanie (lub nie) środków zabezpieczających bądź partnerów w procesie zabezpieczenia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176464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Metody ograniczenia ryzyka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1407" y="213285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Pełne zabezpieczenie przed ryzykiem oznacza eliminację zysków. Otrzymujemy wówczas na działalności tzw. stopę zwrotu bez ryzyka, która obecnie wynosi praktycznie 0%</a:t>
            </a:r>
          </a:p>
          <a:p>
            <a:r>
              <a:rPr lang="pl-PL" dirty="0" smtClean="0"/>
              <a:t>Szczególnie groźna dla biznesu jest jednorazowa, wysoka strata, nawet, jeśli jest mało prawdopodobne</a:t>
            </a:r>
          </a:p>
          <a:p>
            <a:r>
              <a:rPr lang="pl-PL" dirty="0" smtClean="0"/>
              <a:t>Wskazane jest w związku z tym przestrzeganie zasady ostrożności (</a:t>
            </a:r>
            <a:r>
              <a:rPr lang="pl-PL" i="1" dirty="0" err="1" smtClean="0"/>
              <a:t>prudential</a:t>
            </a:r>
            <a:r>
              <a:rPr lang="pl-PL" i="1" dirty="0" smtClean="0"/>
              <a:t> role)</a:t>
            </a:r>
            <a:endParaRPr lang="pl-PL" dirty="0" smtClean="0"/>
          </a:p>
          <a:p>
            <a:r>
              <a:rPr lang="pl-PL" dirty="0" smtClean="0"/>
              <a:t>- rozproszenie działalności związanej z ryzykiem</a:t>
            </a:r>
          </a:p>
          <a:p>
            <a:r>
              <a:rPr lang="pl-PL" dirty="0" smtClean="0"/>
              <a:t>- unikanie obszarów wysokich ryzyk</a:t>
            </a:r>
          </a:p>
          <a:p>
            <a:r>
              <a:rPr lang="pl-PL" dirty="0" smtClean="0"/>
              <a:t>- trzymanie zasobów buforowych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24</a:t>
            </a:fld>
            <a:endParaRPr lang="pl-PL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07" y="260648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0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środków zabezpieczających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Zmiany struktury aktywów</a:t>
            </a:r>
            <a:endParaRPr lang="pl-PL" dirty="0"/>
          </a:p>
          <a:p>
            <a:r>
              <a:rPr lang="pl-PL" dirty="0" smtClean="0"/>
              <a:t>Polisy ubezpieczeniowe</a:t>
            </a:r>
          </a:p>
          <a:p>
            <a:r>
              <a:rPr lang="pl-PL" dirty="0" smtClean="0"/>
              <a:t>Gwarancje</a:t>
            </a:r>
          </a:p>
          <a:p>
            <a:r>
              <a:rPr lang="pl-PL" dirty="0" smtClean="0"/>
              <a:t>Rynkowe instrumenty ubezpieczające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</a:t>
            </a:r>
            <a:r>
              <a:rPr lang="pl-PL" dirty="0" err="1" smtClean="0"/>
              <a:t>futures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opcje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</a:t>
            </a:r>
            <a:r>
              <a:rPr lang="pl-PL" dirty="0" err="1" smtClean="0"/>
              <a:t>swap’y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instrumenty syntetyczne (struktury)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Oznaczenia poziomu ryzyka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348880"/>
            <a:ext cx="4464495" cy="245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799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Poziomy ryzyka Fitch Rating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1961" y="1484784"/>
            <a:ext cx="8748464" cy="4968552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AAA(</a:t>
            </a:r>
            <a:r>
              <a:rPr lang="pl-PL" sz="2800" b="1" dirty="0" err="1" smtClean="0"/>
              <a:t>pol</a:t>
            </a:r>
            <a:r>
              <a:rPr lang="pl-PL" sz="2800" b="1" dirty="0" smtClean="0"/>
              <a:t>)</a:t>
            </a:r>
            <a:r>
              <a:rPr lang="pl-PL" sz="2800" dirty="0" smtClean="0"/>
              <a:t> „najniższe” ryzyko kredytowego, w porównaniu ze wszystkimi innymi emitentami i emisjami występującymi w Polsce. </a:t>
            </a:r>
          </a:p>
          <a:p>
            <a:r>
              <a:rPr lang="pl-PL" sz="2800" b="1" dirty="0" smtClean="0"/>
              <a:t>AA(</a:t>
            </a:r>
            <a:r>
              <a:rPr lang="pl-PL" sz="2800" b="1" dirty="0" err="1" smtClean="0"/>
              <a:t>pol</a:t>
            </a:r>
            <a:r>
              <a:rPr lang="pl-PL" sz="2800" b="1" dirty="0" smtClean="0"/>
              <a:t>)</a:t>
            </a:r>
            <a:r>
              <a:rPr lang="pl-PL" sz="2800" dirty="0" smtClean="0"/>
              <a:t> ryzyko nieznacznie wyższe od najwyżej notowani w Polsce emitentów i  emisje </a:t>
            </a:r>
          </a:p>
          <a:p>
            <a:r>
              <a:rPr lang="pl-PL" sz="2800" b="1" dirty="0" smtClean="0"/>
              <a:t>A(</a:t>
            </a:r>
            <a:r>
              <a:rPr lang="pl-PL" sz="2800" b="1" dirty="0" err="1" smtClean="0"/>
              <a:t>pol</a:t>
            </a:r>
            <a:r>
              <a:rPr lang="pl-PL" sz="2800" b="1" dirty="0" smtClean="0"/>
              <a:t>) </a:t>
            </a:r>
            <a:r>
              <a:rPr lang="pl-PL" sz="2800" dirty="0" smtClean="0"/>
              <a:t>niskie ryzyko w porównaniu z innymi występującymi w Polsce. Emitent jest jednak bardziej podatny na zmiany otoczenia w porównaniu w porównaniu do  emitentów  z wyższych kategorii ratingu. </a:t>
            </a:r>
          </a:p>
          <a:p>
            <a:r>
              <a:rPr lang="pl-PL" sz="2800" b="1" dirty="0" smtClean="0"/>
              <a:t>BBB(</a:t>
            </a:r>
            <a:r>
              <a:rPr lang="pl-PL" sz="2800" b="1" dirty="0" err="1" smtClean="0"/>
              <a:t>pol</a:t>
            </a:r>
            <a:r>
              <a:rPr lang="pl-PL" sz="2800" b="1" dirty="0" smtClean="0"/>
              <a:t>)</a:t>
            </a:r>
            <a:r>
              <a:rPr lang="pl-PL" sz="2800" dirty="0" smtClean="0"/>
              <a:t> średnie ryzyko w porównaniu z innymi  w Polsce.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9DEE-D341-45B1-9B8E-91EF7B4C1578}" type="slidenum">
              <a:rPr lang="pl-PL" smtClean="0"/>
              <a:t>27</a:t>
            </a:fld>
            <a:endParaRPr lang="pl-PL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9"/>
            <a:ext cx="254317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5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prstClr val="black"/>
                </a:solidFill>
              </a:rPr>
              <a:t>Poziomy ryzyka Fitch </a:t>
            </a:r>
            <a:r>
              <a:rPr lang="pl-PL" dirty="0" smtClean="0">
                <a:solidFill>
                  <a:prstClr val="black"/>
                </a:solidFill>
              </a:rPr>
              <a:t>Rating cd.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ea typeface="Calibri"/>
                <a:cs typeface="Times New Roman"/>
              </a:rPr>
              <a:t>BB(</a:t>
            </a:r>
            <a:r>
              <a:rPr lang="pl-PL" b="1" dirty="0" err="1" smtClean="0">
                <a:ea typeface="Calibri"/>
                <a:cs typeface="Times New Roman"/>
              </a:rPr>
              <a:t>pol</a:t>
            </a:r>
            <a:r>
              <a:rPr lang="pl-PL" b="1" dirty="0" smtClean="0">
                <a:ea typeface="Calibri"/>
                <a:cs typeface="Times New Roman"/>
              </a:rPr>
              <a:t>) </a:t>
            </a:r>
            <a:r>
              <a:rPr lang="pl-PL" dirty="0" smtClean="0">
                <a:ea typeface="Calibri"/>
                <a:cs typeface="Times New Roman"/>
              </a:rPr>
              <a:t>wyższe ryzyko w porównaniu ze wszystkimi innymi emitentami i emisjami występującymi w Polsce.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ea typeface="Calibri"/>
                <a:cs typeface="Times New Roman"/>
              </a:rPr>
              <a:t>B(</a:t>
            </a:r>
            <a:r>
              <a:rPr lang="pl-PL" b="1" dirty="0" err="1" smtClean="0">
                <a:ea typeface="Calibri"/>
                <a:cs typeface="Times New Roman"/>
              </a:rPr>
              <a:t>pol</a:t>
            </a:r>
            <a:r>
              <a:rPr lang="pl-PL" b="1" dirty="0">
                <a:ea typeface="Calibri"/>
                <a:cs typeface="Times New Roman"/>
              </a:rPr>
              <a:t>)</a:t>
            </a:r>
            <a:r>
              <a:rPr lang="pl-PL" dirty="0">
                <a:ea typeface="Calibri"/>
                <a:cs typeface="Times New Roman"/>
              </a:rPr>
              <a:t> znacznie podwyższone ryzyko w stosunku do innych  emisjami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ea typeface="Calibri"/>
                <a:cs typeface="Times New Roman"/>
              </a:rPr>
              <a:t>CCC(</a:t>
            </a:r>
            <a:r>
              <a:rPr lang="pl-PL" b="1" dirty="0" err="1">
                <a:ea typeface="Calibri"/>
                <a:cs typeface="Times New Roman"/>
              </a:rPr>
              <a:t>pol</a:t>
            </a:r>
            <a:r>
              <a:rPr lang="pl-PL" b="1" dirty="0">
                <a:ea typeface="Calibri"/>
                <a:cs typeface="Times New Roman"/>
              </a:rPr>
              <a:t>),</a:t>
            </a:r>
            <a:r>
              <a:rPr lang="pl-PL" dirty="0">
                <a:ea typeface="Calibri"/>
                <a:cs typeface="Times New Roman"/>
              </a:rPr>
              <a:t> że ryzyko niewypłacalności jest bardzo realne. </a:t>
            </a:r>
            <a:r>
              <a:rPr lang="pl-PL" dirty="0" smtClean="0">
                <a:ea typeface="Calibri"/>
                <a:cs typeface="Times New Roman"/>
              </a:rPr>
              <a:t>Zdolności </a:t>
            </a:r>
            <a:r>
              <a:rPr lang="pl-PL" dirty="0">
                <a:ea typeface="Calibri"/>
                <a:cs typeface="Times New Roman"/>
              </a:rPr>
              <a:t>do obsługi zobowiązań </a:t>
            </a:r>
            <a:r>
              <a:rPr lang="pl-PL" dirty="0" smtClean="0">
                <a:ea typeface="Calibri"/>
                <a:cs typeface="Times New Roman"/>
              </a:rPr>
              <a:t>możliwa tylko </a:t>
            </a:r>
            <a:r>
              <a:rPr lang="pl-PL" dirty="0">
                <a:ea typeface="Calibri"/>
                <a:cs typeface="Times New Roman"/>
              </a:rPr>
              <a:t>i wyłącznie </a:t>
            </a:r>
            <a:r>
              <a:rPr lang="pl-PL" dirty="0" smtClean="0">
                <a:ea typeface="Calibri"/>
                <a:cs typeface="Times New Roman"/>
              </a:rPr>
              <a:t>przy </a:t>
            </a:r>
            <a:r>
              <a:rPr lang="pl-PL" dirty="0">
                <a:ea typeface="Calibri"/>
                <a:cs typeface="Times New Roman"/>
              </a:rPr>
              <a:t>utrzymania się korzystnych warunków </a:t>
            </a:r>
            <a:r>
              <a:rPr lang="pl-PL" dirty="0" smtClean="0">
                <a:ea typeface="Calibri"/>
                <a:cs typeface="Times New Roman"/>
              </a:rPr>
              <a:t>biznesowych. 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ea typeface="Calibri"/>
                <a:cs typeface="Times New Roman"/>
              </a:rPr>
              <a:t>CC(</a:t>
            </a:r>
            <a:r>
              <a:rPr lang="pl-PL" b="1" dirty="0" err="1">
                <a:ea typeface="Calibri"/>
                <a:cs typeface="Times New Roman"/>
              </a:rPr>
              <a:t>pol</a:t>
            </a:r>
            <a:r>
              <a:rPr lang="pl-PL" b="1" dirty="0">
                <a:ea typeface="Calibri"/>
                <a:cs typeface="Times New Roman"/>
              </a:rPr>
              <a:t>), </a:t>
            </a:r>
            <a:r>
              <a:rPr lang="pl-PL" dirty="0">
                <a:ea typeface="Calibri"/>
                <a:cs typeface="Times New Roman"/>
              </a:rPr>
              <a:t>niewypłacalność </a:t>
            </a:r>
            <a:r>
              <a:rPr lang="pl-PL" dirty="0" smtClean="0">
                <a:ea typeface="Calibri"/>
                <a:cs typeface="Times New Roman"/>
              </a:rPr>
              <a:t>jest prawdopodobna w znacznym stopniu. 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ea typeface="Calibri"/>
                <a:cs typeface="Times New Roman"/>
              </a:rPr>
              <a:t>D(</a:t>
            </a:r>
            <a:r>
              <a:rPr lang="pl-PL" b="1" dirty="0" err="1">
                <a:ea typeface="Calibri"/>
                <a:cs typeface="Times New Roman"/>
              </a:rPr>
              <a:t>pol</a:t>
            </a:r>
            <a:r>
              <a:rPr lang="pl-PL" b="1" dirty="0">
                <a:ea typeface="Calibri"/>
                <a:cs typeface="Times New Roman"/>
              </a:rPr>
              <a:t>) </a:t>
            </a:r>
            <a:r>
              <a:rPr lang="pl-PL" dirty="0" smtClean="0">
                <a:ea typeface="Calibri"/>
                <a:cs typeface="Times New Roman"/>
              </a:rPr>
              <a:t>zobowiązania </a:t>
            </a:r>
            <a:r>
              <a:rPr lang="pl-PL" dirty="0">
                <a:ea typeface="Calibri"/>
                <a:cs typeface="Times New Roman"/>
              </a:rPr>
              <a:t>finansowym, które są aktualnie niewypłacalne lub w zwłoce.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9DEE-D341-45B1-9B8E-91EF7B4C1578}" type="slidenum">
              <a:rPr lang="pl-PL" smtClean="0"/>
              <a:t>28</a:t>
            </a:fld>
            <a:endParaRPr lang="pl-PL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45224"/>
            <a:ext cx="37719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Klasyfikacja UE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/>
              <a:t>Ponieważ niewiele osób orientuje się w rozkładach prawdopodobieństwa, Rozporządzenie </a:t>
            </a:r>
            <a:r>
              <a:rPr lang="pl-PL" dirty="0">
                <a:ea typeface="Calibri"/>
              </a:rPr>
              <a:t>Komisji (UE) 2017/653 z dnia 8 marca </a:t>
            </a:r>
            <a:r>
              <a:rPr lang="pl-PL" dirty="0" smtClean="0">
                <a:ea typeface="Calibri"/>
              </a:rPr>
              <a:t>2017 </a:t>
            </a:r>
            <a:r>
              <a:rPr lang="pl-PL" dirty="0">
                <a:ea typeface="Calibri"/>
              </a:rPr>
              <a:t>r. reguluje </a:t>
            </a:r>
            <a:r>
              <a:rPr lang="pl-PL" dirty="0" smtClean="0">
                <a:ea typeface="Calibri"/>
              </a:rPr>
              <a:t>informacje o ryzyku przez klasyfikacje współczynnika zmienności (odchylenie standardowe/nadzieja matematyczna):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Times New Roman"/>
              </a:rPr>
              <a:t>&lt;(0,5%, poziom pierwszy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Times New Roman"/>
              </a:rPr>
              <a:t>0,5–2</a:t>
            </a:r>
            <a:r>
              <a:rPr lang="pl-PL" dirty="0">
                <a:ea typeface="Calibri"/>
                <a:cs typeface="Times New Roman"/>
              </a:rPr>
              <a:t>% – poziom drugi, </a:t>
            </a:r>
            <a:endParaRPr lang="pl-PL" dirty="0" smtClean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Times New Roman"/>
              </a:rPr>
              <a:t>2–5</a:t>
            </a:r>
            <a:r>
              <a:rPr lang="pl-PL" dirty="0">
                <a:ea typeface="Calibri"/>
                <a:cs typeface="Times New Roman"/>
              </a:rPr>
              <a:t>% – trzeci, </a:t>
            </a:r>
            <a:endParaRPr lang="pl-PL" dirty="0" smtClean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Times New Roman"/>
              </a:rPr>
              <a:t>5–10</a:t>
            </a:r>
            <a:r>
              <a:rPr lang="pl-PL" dirty="0">
                <a:ea typeface="Calibri"/>
                <a:cs typeface="Times New Roman"/>
              </a:rPr>
              <a:t>% – czwarty, </a:t>
            </a:r>
            <a:endParaRPr lang="pl-PL" dirty="0" smtClean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Times New Roman"/>
              </a:rPr>
              <a:t>10–15</a:t>
            </a:r>
            <a:r>
              <a:rPr lang="pl-PL" dirty="0">
                <a:ea typeface="Calibri"/>
                <a:cs typeface="Times New Roman"/>
              </a:rPr>
              <a:t>% – piąty, </a:t>
            </a:r>
            <a:endParaRPr lang="pl-PL" dirty="0" smtClean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Times New Roman"/>
              </a:rPr>
              <a:t>15–25</a:t>
            </a:r>
            <a:r>
              <a:rPr lang="pl-PL" dirty="0">
                <a:ea typeface="Calibri"/>
                <a:cs typeface="Times New Roman"/>
              </a:rPr>
              <a:t>% – szósty, </a:t>
            </a:r>
            <a:endParaRPr lang="pl-PL" dirty="0" smtClean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Times New Roman"/>
              </a:rPr>
              <a:t>&gt;25</a:t>
            </a:r>
            <a:r>
              <a:rPr lang="pl-PL" dirty="0">
                <a:ea typeface="Calibri"/>
                <a:cs typeface="Times New Roman"/>
              </a:rPr>
              <a:t>% – siódmy.</a:t>
            </a:r>
            <a:endParaRPr lang="pl-PL" sz="2800" dirty="0">
              <a:ea typeface="Times New Roman"/>
              <a:cs typeface="Times New Roman"/>
            </a:endParaRP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5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3</a:t>
            </a:fld>
            <a:endParaRPr lang="pl-PL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34481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189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43E2BE7-2B63-4861-B764-93E19B22F549}" type="slidenum">
              <a:rPr lang="pl-PL" altLang="pl-PL">
                <a:solidFill>
                  <a:prstClr val="black"/>
                </a:solidFill>
              </a:rPr>
              <a:pPr eaLnBrk="1" hangingPunct="1"/>
              <a:t>30</a:t>
            </a:fld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Rodzaje ryzyka</a:t>
            </a:r>
          </a:p>
        </p:txBody>
      </p:sp>
      <p:pic>
        <p:nvPicPr>
          <p:cNvPr id="16388" name="Picture 5" descr="http://www.fotosearch.com/bthumb/ARP/ARP114/Exec_Tg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828800"/>
            <a:ext cx="31813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66294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pl-PL" altLang="pl-PL" sz="2800" dirty="0" smtClean="0"/>
              <a:t>Ryzyka gospodarcze</a:t>
            </a:r>
          </a:p>
          <a:p>
            <a:pPr marL="0" indent="0" eaLnBrk="1" hangingPunct="1">
              <a:buNone/>
            </a:pPr>
            <a:r>
              <a:rPr lang="pl-PL" altLang="pl-PL" sz="2800" dirty="0" smtClean="0"/>
              <a:t>- ryzyka systemowe, czyli zależne od parametrów kształtujących cały system gospodarczy </a:t>
            </a:r>
          </a:p>
          <a:p>
            <a:pPr marL="0" indent="0" eaLnBrk="1" hangingPunct="1">
              <a:buNone/>
            </a:pPr>
            <a:r>
              <a:rPr lang="pl-PL" altLang="pl-PL" sz="2800" dirty="0" smtClean="0"/>
              <a:t>- ryzyka niesystemowe, mające znaczenie tylko w relacji przedsiębiorstwo i jego lokalnego otoczenia.</a:t>
            </a:r>
          </a:p>
          <a:p>
            <a:pPr eaLnBrk="1" hangingPunct="1"/>
            <a:r>
              <a:rPr lang="pl-PL" altLang="pl-PL" sz="2800" dirty="0" smtClean="0"/>
              <a:t>Ryzyka katastroficzne (katastrofy naturalne)</a:t>
            </a:r>
          </a:p>
        </p:txBody>
      </p:sp>
    </p:spTree>
    <p:extLst>
      <p:ext uri="{BB962C8B-B14F-4D97-AF65-F5344CB8AC3E}">
        <p14:creationId xmlns:p14="http://schemas.microsoft.com/office/powerpoint/2010/main" val="17921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B6B8247-A415-47C2-9B99-A1561E65D3FC}" type="slidenum">
              <a:rPr lang="pl-PL" altLang="pl-PL">
                <a:solidFill>
                  <a:prstClr val="black"/>
                </a:solidFill>
              </a:rPr>
              <a:pPr eaLnBrk="1" hangingPunct="1"/>
              <a:t>31</a:t>
            </a:fld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Ryzyka systemowe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sz="2800" smtClean="0"/>
              <a:t>Ryzyko inflacyjne - ryzyko związane z nieprzewidywalnymi ruchami  cen w całej gospodarce. Jest określone przez skalę i nieprzewidywalność zmiany indeksu cen </a:t>
            </a:r>
          </a:p>
          <a:p>
            <a:pPr eaLnBrk="1" hangingPunct="1"/>
            <a:r>
              <a:rPr lang="pl-PL" altLang="pl-PL" sz="2800" smtClean="0"/>
              <a:t>Ryzyko stopy procentowej. Określa je skala i wahań rynkowych indeksów stopy procentowej (LIBOR, WIBOR). </a:t>
            </a:r>
          </a:p>
          <a:p>
            <a:pPr eaLnBrk="1" hangingPunct="1"/>
            <a:r>
              <a:rPr lang="pl-PL" altLang="pl-PL" sz="2800" smtClean="0"/>
              <a:t>Ryzyko walutowe. Określa je zakres i nieprzewidywalność wahań kursu danej waluty. </a:t>
            </a:r>
          </a:p>
        </p:txBody>
      </p:sp>
      <p:pic>
        <p:nvPicPr>
          <p:cNvPr id="17413" name="Picture 5" descr="http://mastermind.sysop.com/images/epmmm_gears_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1943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6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3257029-6F2B-4AAD-AEE0-C739243D1A11}" type="slidenum">
              <a:rPr lang="pl-PL" altLang="pl-PL">
                <a:solidFill>
                  <a:prstClr val="black"/>
                </a:solidFill>
              </a:rPr>
              <a:pPr eaLnBrk="1" hangingPunct="1"/>
              <a:t>32</a:t>
            </a:fld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Ryzyka systemowe cd.</a:t>
            </a:r>
          </a:p>
        </p:txBody>
      </p:sp>
      <p:pic>
        <p:nvPicPr>
          <p:cNvPr id="18436" name="Picture 5" descr="http://www.polizei.rlp.de/internet/med/1b2/1b238e3f-1422-11c5-ec3f-1a94839292e2,22222222-2222-2222-2222-22222222222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0"/>
            <a:ext cx="21494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800" smtClean="0"/>
              <a:t>Ryzyko rynku. Można je nazwać, w uproszczeniu, ryzykiem koniunktury. Na giełdzie określone jest skalą wahań odpowiednich indeksów rynkowych, obejmujących cały rynek lub jego fragmenty (branże).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smtClean="0"/>
              <a:t>Ryzyko polityczne. Oznacza wahania stopy zwrotów na inwestycjach wywołane regulacjami prawnymi i innymi instrumentami  sterowania gospodarki przez państwo, które mają podłoże polityczne </a:t>
            </a:r>
          </a:p>
        </p:txBody>
      </p:sp>
    </p:spTree>
    <p:extLst>
      <p:ext uri="{BB962C8B-B14F-4D97-AF65-F5344CB8AC3E}">
        <p14:creationId xmlns:p14="http://schemas.microsoft.com/office/powerpoint/2010/main" val="17959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9BDA6D1-17AD-4ED7-A0AE-BCBD7AAE1B0C}" type="slidenum">
              <a:rPr lang="pl-PL" altLang="pl-PL">
                <a:solidFill>
                  <a:prstClr val="black"/>
                </a:solidFill>
              </a:rPr>
              <a:pPr eaLnBrk="1" hangingPunct="1"/>
              <a:t>33</a:t>
            </a:fld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Ryzyka niesystemowe</a:t>
            </a:r>
          </a:p>
        </p:txBody>
      </p:sp>
      <p:pic>
        <p:nvPicPr>
          <p:cNvPr id="19460" name="Picture 5" descr="http://bechstein-baum.de/images/picts/tips/starkast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609600"/>
            <a:ext cx="24796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2800" dirty="0" smtClean="0"/>
              <a:t>Ryzyko kredytowe można określić jako niebezpieczeństwo odzyskania należności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 smtClean="0"/>
              <a:t>Ryzyko płynności – niebezpieczeństwo braku możliwości uregulowania wymagalnych, gotówkowych zobowiązań, wynikające z braku płynnych środków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 smtClean="0"/>
              <a:t>Ryzyko finansowe – niebezpieczeństwo uzyskania ujemnej rentowności. Zależy od czynników zewnętrznych i od wewnętrznych (m.in.. ) struktury pasywów</a:t>
            </a:r>
          </a:p>
        </p:txBody>
      </p:sp>
    </p:spTree>
    <p:extLst>
      <p:ext uri="{BB962C8B-B14F-4D97-AF65-F5344CB8AC3E}">
        <p14:creationId xmlns:p14="http://schemas.microsoft.com/office/powerpoint/2010/main" val="37080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7D4BAE8-EE61-4E66-8865-6286BBF0E8FD}" type="slidenum">
              <a:rPr lang="pl-PL" altLang="pl-PL">
                <a:solidFill>
                  <a:prstClr val="black"/>
                </a:solidFill>
              </a:rPr>
              <a:pPr eaLnBrk="1" hangingPunct="1"/>
              <a:t>34</a:t>
            </a:fld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Ryzyka niesystemowe cd.</a:t>
            </a:r>
          </a:p>
        </p:txBody>
      </p:sp>
      <p:pic>
        <p:nvPicPr>
          <p:cNvPr id="20484" name="Picture 5" descr="http://www.perspektywy.pl/nasze_moduly/opis_zawodu/finanse_i_zarzadzanie/zlotowk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574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2800" dirty="0" smtClean="0"/>
              <a:t>Ryzyko zarządzania – niebezpieczeństwo popełniania błędów lub zaniechań przez menadżerów przedsiębiorstwa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 smtClean="0"/>
              <a:t>Ryzyko społeczne –niebezpieczeństwo powstania konfliktów z załogą przedsiębiorstwa (strajki, porzucanie obowiązków)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 smtClean="0"/>
              <a:t>Ryzyko prawne – ryzyko powstanie wymagalnych roszczeń w stosunku do przedsiębiorstwa określonych przez sąd wskutek przekroczenia obowiązujących norm lub nieprzestrzegania zasad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 smtClean="0"/>
              <a:t>Ryzyko operacyjne – ryzyko awarii systemu</a:t>
            </a:r>
          </a:p>
        </p:txBody>
      </p:sp>
    </p:spTree>
    <p:extLst>
      <p:ext uri="{BB962C8B-B14F-4D97-AF65-F5344CB8AC3E}">
        <p14:creationId xmlns:p14="http://schemas.microsoft.com/office/powerpoint/2010/main" val="6734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Szczególne znaczenie bezpieczeństwa banku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Bank jest węzłem i kontrolerem (przestrzeganie zasad) przepływów finansowych</a:t>
            </a:r>
          </a:p>
          <a:p>
            <a:r>
              <a:rPr lang="pl-PL" dirty="0" smtClean="0"/>
              <a:t>Bank nie może nawet przejściowo być niewypłacalny</a:t>
            </a:r>
          </a:p>
          <a:p>
            <a:r>
              <a:rPr lang="pl-PL" dirty="0" smtClean="0"/>
              <a:t>Pierwszym zadaniem  banku jest ochrona depozytów. W EU powszechna jest ich gwarancja (do 100 tys.€)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72" y="620688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281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00062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Zasady UE w sprawie bezpieczeństwa systemu bankowego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Pierwszy – kontrola unijna</a:t>
            </a:r>
            <a:r>
              <a:rPr lang="pl-PL" dirty="0"/>
              <a:t>. Single </a:t>
            </a:r>
            <a:r>
              <a:rPr lang="pl-PL" dirty="0" err="1"/>
              <a:t>Supervisory</a:t>
            </a:r>
            <a:r>
              <a:rPr lang="pl-PL" dirty="0"/>
              <a:t> Mechanizm (SSM), nadzorujący 121 największych banków strefy euro. SSM zaczął działać 4 listopada 2014 roku od kompleksowej oceny bilansów banków. </a:t>
            </a:r>
            <a:endParaRPr lang="pl-PL" dirty="0" smtClean="0"/>
          </a:p>
          <a:p>
            <a:r>
              <a:rPr lang="pl-PL" dirty="0" smtClean="0"/>
              <a:t>Odejście od ratowania banków przez państwo </a:t>
            </a:r>
            <a:r>
              <a:rPr lang="pl-PL" dirty="0"/>
              <a:t>przez powołanie </a:t>
            </a:r>
            <a:r>
              <a:rPr lang="pl-PL" dirty="0" smtClean="0"/>
              <a:t>ogólnoeuropejska rady </a:t>
            </a:r>
            <a:r>
              <a:rPr lang="pl-PL" dirty="0"/>
              <a:t>– Single Resolution Board (SRB) – zarządzająca SRM i mająca podejmować decyzje o wprowadzaniu procedur upadłościowych wobec banków w Unii. </a:t>
            </a:r>
          </a:p>
          <a:p>
            <a:r>
              <a:rPr lang="pl-PL" dirty="0" smtClean="0"/>
              <a:t>Ogólnoeuropejski system gwarancji depozytów </a:t>
            </a:r>
            <a:r>
              <a:rPr lang="pl-PL" dirty="0"/>
              <a:t>(</a:t>
            </a:r>
            <a:r>
              <a:rPr lang="pl-PL" dirty="0" err="1"/>
              <a:t>European</a:t>
            </a:r>
            <a:r>
              <a:rPr lang="pl-PL" dirty="0"/>
              <a:t> </a:t>
            </a:r>
            <a:r>
              <a:rPr lang="pl-PL" dirty="0" err="1"/>
              <a:t>Deposit</a:t>
            </a:r>
            <a:r>
              <a:rPr lang="pl-PL" dirty="0"/>
              <a:t> </a:t>
            </a:r>
            <a:r>
              <a:rPr lang="pl-PL" dirty="0" err="1"/>
              <a:t>Insurance</a:t>
            </a:r>
            <a:r>
              <a:rPr lang="pl-PL" dirty="0"/>
              <a:t> </a:t>
            </a:r>
            <a:r>
              <a:rPr lang="pl-PL" dirty="0" err="1"/>
              <a:t>Scheme</a:t>
            </a:r>
            <a:r>
              <a:rPr lang="pl-PL" dirty="0"/>
              <a:t>, EDIS</a:t>
            </a:r>
            <a:r>
              <a:rPr lang="pl-PL" dirty="0" smtClean="0"/>
              <a:t>). Zadbanie, by krajowy system gwarancji depozytów (możliwość ew. finansowego wsparcia danego kraju)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4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</a:t>
            </a:r>
            <a:r>
              <a:rPr lang="pl-PL" dirty="0" smtClean="0"/>
              <a:t>ilary utrzymania wypłacalności. Filar 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pl-PL" i="1" dirty="0">
                <a:ea typeface="Calibri"/>
                <a:cs typeface="Times New Roman"/>
              </a:rPr>
              <a:t>Filar </a:t>
            </a:r>
            <a:r>
              <a:rPr lang="pl-PL" i="1" dirty="0" smtClean="0">
                <a:ea typeface="Calibri"/>
                <a:cs typeface="Times New Roman"/>
              </a:rPr>
              <a:t>I</a:t>
            </a:r>
            <a:r>
              <a:rPr lang="pl-PL" dirty="0" smtClean="0">
                <a:ea typeface="Calibri"/>
                <a:cs typeface="Times New Roman"/>
              </a:rPr>
              <a:t>. Podstawowy: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Calibri"/>
                <a:cs typeface="Times New Roman"/>
              </a:rPr>
              <a:t>R = F W / [ A W R + 12 , 5 </a:t>
            </a:r>
            <a:r>
              <a:rPr lang="pl-PL" dirty="0">
                <a:latin typeface="Cambria Math"/>
                <a:ea typeface="Calibri"/>
                <a:cs typeface="Cambria Math"/>
              </a:rPr>
              <a:t>∗</a:t>
            </a:r>
            <a:r>
              <a:rPr lang="pl-PL" dirty="0">
                <a:ea typeface="Calibri"/>
                <a:cs typeface="Times New Roman"/>
              </a:rPr>
              <a:t> ( W K R </a:t>
            </a:r>
            <a:r>
              <a:rPr lang="pl-PL" dirty="0" err="1">
                <a:ea typeface="Calibri"/>
                <a:cs typeface="Times New Roman"/>
              </a:rPr>
              <a:t>R</a:t>
            </a:r>
            <a:r>
              <a:rPr lang="pl-PL" dirty="0">
                <a:ea typeface="Calibri"/>
                <a:cs typeface="Times New Roman"/>
              </a:rPr>
              <a:t> + W K R O ) ] </a:t>
            </a:r>
            <a:r>
              <a:rPr lang="pl-PL" dirty="0" smtClean="0">
                <a:ea typeface="Calibri"/>
                <a:cs typeface="Times New Roman"/>
              </a:rPr>
              <a:t>gdzie</a:t>
            </a:r>
            <a:r>
              <a:rPr lang="pl-PL" dirty="0">
                <a:ea typeface="Calibri"/>
                <a:cs typeface="Times New Roman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Calibri"/>
                <a:cs typeface="Times New Roman"/>
              </a:rPr>
              <a:t>R – współczynnik wypłacalności,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Calibri"/>
                <a:cs typeface="Times New Roman"/>
              </a:rPr>
              <a:t>FW – fundusze własne,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Calibri"/>
                <a:cs typeface="Times New Roman"/>
              </a:rPr>
              <a:t>AWR – suma aktywów i zobowiązań pozabilansowych ważonych ryzykiem, obliczona dla ryzyka kredytowego,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Calibri"/>
                <a:cs typeface="Times New Roman"/>
              </a:rPr>
              <a:t>WKRR – wymogi kapitałowe z tytułu ryzyka rynkowego,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Calibri"/>
                <a:cs typeface="Times New Roman"/>
              </a:rPr>
              <a:t>WKRO – wymogi kapitałowe z tytułu ryzyka operacyjnego.</a:t>
            </a:r>
          </a:p>
          <a:p>
            <a:r>
              <a:rPr lang="pl-PL" dirty="0">
                <a:ea typeface="Calibri"/>
                <a:cs typeface="Times New Roman"/>
              </a:rPr>
              <a:t>Ogólny </a:t>
            </a:r>
            <a:r>
              <a:rPr lang="pl-PL" u="sng" dirty="0">
                <a:solidFill>
                  <a:srgbClr val="0000FF"/>
                </a:solidFill>
                <a:ea typeface="Calibri"/>
                <a:cs typeface="Times New Roman"/>
                <a:hlinkClick r:id="rId2" tooltip="Współczynnik wypłacalności"/>
              </a:rPr>
              <a:t>współczynnik wypłacalności</a:t>
            </a:r>
            <a:r>
              <a:rPr lang="pl-PL" dirty="0">
                <a:ea typeface="Calibri"/>
                <a:cs typeface="Times New Roman"/>
              </a:rPr>
              <a:t> nie może być niższy niż 8%. Kapitał regulacyjny (fundusze własne) dzieli się na trzy kategorie: kapitał podstawowy, kapitał uzupełniający oraz kapitał III kategorii.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22574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669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>
                <a:solidFill>
                  <a:prstClr val="black"/>
                </a:solidFill>
              </a:rPr>
              <a:t>Filary utrzymania wypłacalności. Filar </a:t>
            </a:r>
            <a:r>
              <a:rPr lang="pl-PL" sz="4000" dirty="0" smtClean="0">
                <a:solidFill>
                  <a:prstClr val="black"/>
                </a:solidFill>
              </a:rPr>
              <a:t>II i III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pl-PL" dirty="0">
                <a:ea typeface="Calibri"/>
                <a:cs typeface="Times New Roman"/>
              </a:rPr>
              <a:t>Wymóg kapitałowy w ramach filaru II (P2R, z ang. </a:t>
            </a:r>
            <a:r>
              <a:rPr lang="pl-PL" i="1" dirty="0" err="1">
                <a:ea typeface="Calibri"/>
                <a:cs typeface="Times New Roman"/>
              </a:rPr>
              <a:t>Pillar</a:t>
            </a:r>
            <a:r>
              <a:rPr lang="pl-PL" i="1" dirty="0">
                <a:ea typeface="Calibri"/>
                <a:cs typeface="Times New Roman"/>
              </a:rPr>
              <a:t> 2 </a:t>
            </a:r>
            <a:r>
              <a:rPr lang="pl-PL" i="1" dirty="0" err="1">
                <a:ea typeface="Calibri"/>
                <a:cs typeface="Times New Roman"/>
              </a:rPr>
              <a:t>Requirement</a:t>
            </a:r>
            <a:r>
              <a:rPr lang="pl-PL" dirty="0">
                <a:ea typeface="Calibri"/>
                <a:cs typeface="Times New Roman"/>
              </a:rPr>
              <a:t>) to narzut ponad wymagany minimalny poziom kapitału (wymóg kapitałowy w ramach filaru I), określany indywidualnie dla każdego banku i obejmujący ryzyka, które zostały niedoszacowane lub nie zostały uwzględnione w wymogu </a:t>
            </a:r>
            <a:r>
              <a:rPr lang="pl-PL" dirty="0" smtClean="0">
                <a:ea typeface="Calibri"/>
                <a:cs typeface="Times New Roman"/>
              </a:rPr>
              <a:t>minimalnym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pl-PL" i="1" dirty="0">
                <a:ea typeface="Calibri"/>
                <a:cs typeface="Times New Roman"/>
              </a:rPr>
              <a:t>Filar III</a:t>
            </a:r>
            <a:r>
              <a:rPr lang="pl-PL" dirty="0">
                <a:ea typeface="Calibri"/>
                <a:cs typeface="Times New Roman"/>
              </a:rPr>
              <a:t> – zobowiązuje banki do zachowania odpowiedniej dyscypliny rynkowej, upoważniając je do ujawniania informacji na temat ich profilu ryzyka oraz poziomu kapitalizacji. 1. jawność struktury kapitałowej , cech </a:t>
            </a:r>
            <a:r>
              <a:rPr lang="pl-PL" dirty="0" smtClean="0">
                <a:ea typeface="Calibri"/>
                <a:cs typeface="Times New Roman"/>
              </a:rPr>
              <a:t>instrumentów </a:t>
            </a:r>
            <a:r>
              <a:rPr lang="pl-PL" dirty="0">
                <a:ea typeface="Calibri"/>
                <a:cs typeface="Times New Roman"/>
              </a:rPr>
              <a:t>kapitałowych (szczególnie: innowacyjnych, hybrydowych. 2. Zasad rachunkowości i wyceny 3. Strategii zarządzania ryzykiem (szczególnie: rynkowym i operacyjnym, w tym prawnym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15" y="5160640"/>
            <a:ext cx="214312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830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Ryzyka ograniczane przez Filar 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ea typeface="Calibri"/>
                <a:cs typeface="Times New Roman"/>
              </a:rPr>
              <a:t>RYZYKO KREDYTOWE, W TYM SEKURYTYZACJI;</a:t>
            </a:r>
            <a:endParaRPr lang="pl-PL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ea typeface="Calibri"/>
                <a:cs typeface="Times New Roman"/>
              </a:rPr>
              <a:t>RYZYKO OPERACYJNE;</a:t>
            </a:r>
            <a:endParaRPr lang="pl-PL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ea typeface="Calibri"/>
                <a:cs typeface="Times New Roman"/>
              </a:rPr>
              <a:t>RYZYKO RYNKOWE, W TYM:</a:t>
            </a:r>
            <a:endParaRPr lang="pl-PL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pl-PL" b="1" dirty="0" smtClean="0">
                <a:ea typeface="Calibri"/>
                <a:cs typeface="Times New Roman"/>
              </a:rPr>
              <a:t>- ryzyko </a:t>
            </a:r>
            <a:r>
              <a:rPr lang="pl-PL" b="1" dirty="0">
                <a:ea typeface="Calibri"/>
                <a:cs typeface="Times New Roman"/>
              </a:rPr>
              <a:t>ogólne stopy procentowej </a:t>
            </a:r>
            <a:endParaRPr lang="pl-PL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pl-PL" b="1" dirty="0" smtClean="0">
                <a:ea typeface="Calibri"/>
                <a:cs typeface="Times New Roman"/>
              </a:rPr>
              <a:t>- ryzyko </a:t>
            </a:r>
            <a:r>
              <a:rPr lang="pl-PL" b="1" dirty="0">
                <a:ea typeface="Calibri"/>
                <a:cs typeface="Times New Roman"/>
              </a:rPr>
              <a:t>szczególne cen instrumentów </a:t>
            </a:r>
            <a:r>
              <a:rPr lang="pl-PL" b="1" dirty="0" smtClean="0">
                <a:ea typeface="Calibri"/>
                <a:cs typeface="Times New Roman"/>
              </a:rPr>
              <a:t>dłużnych</a:t>
            </a:r>
            <a:endParaRPr lang="pl-PL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pl-PL" b="1" dirty="0" smtClean="0">
                <a:ea typeface="Calibri"/>
                <a:cs typeface="Times New Roman"/>
              </a:rPr>
              <a:t>- ryzyko </a:t>
            </a:r>
            <a:r>
              <a:rPr lang="pl-PL" b="1" dirty="0">
                <a:ea typeface="Calibri"/>
                <a:cs typeface="Times New Roman"/>
              </a:rPr>
              <a:t>cen kapitałowych papierów</a:t>
            </a:r>
            <a:endParaRPr lang="pl-PL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pl-PL" b="1" dirty="0" smtClean="0">
                <a:ea typeface="Calibri"/>
                <a:cs typeface="Times New Roman"/>
              </a:rPr>
              <a:t>-</a:t>
            </a:r>
            <a:r>
              <a:rPr lang="pl-PL" b="1" dirty="0">
                <a:ea typeface="Calibri"/>
                <a:cs typeface="Times New Roman"/>
              </a:rPr>
              <a:t> </a:t>
            </a:r>
            <a:r>
              <a:rPr lang="pl-PL" b="1" dirty="0" smtClean="0">
                <a:ea typeface="Calibri"/>
                <a:cs typeface="Times New Roman"/>
              </a:rPr>
              <a:t>ryzyko kursów  walutowych</a:t>
            </a:r>
            <a:endParaRPr lang="pl-PL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pl-PL" b="1" dirty="0" smtClean="0">
                <a:ea typeface="Calibri"/>
                <a:cs typeface="Times New Roman"/>
              </a:rPr>
              <a:t>- ryzyko </a:t>
            </a:r>
            <a:r>
              <a:rPr lang="pl-PL" b="1" dirty="0">
                <a:ea typeface="Calibri"/>
                <a:cs typeface="Times New Roman"/>
              </a:rPr>
              <a:t>ceną towarów</a:t>
            </a:r>
            <a:endParaRPr lang="pl-PL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b="1" dirty="0" smtClean="0">
                <a:ea typeface="Calibri"/>
                <a:cs typeface="Times New Roman"/>
              </a:rPr>
              <a:t>- ryzyko cen opcji</a:t>
            </a:r>
            <a:endParaRPr lang="pl-PL" dirty="0">
              <a:ea typeface="Calibri"/>
              <a:cs typeface="Times New Roman"/>
            </a:endParaRPr>
          </a:p>
          <a:p>
            <a:endParaRPr lang="pl-PL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16152"/>
            <a:ext cx="3096344" cy="278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2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Funkcja prawdopodobieństwa</a:t>
            </a:r>
            <a:br>
              <a:rPr lang="pl-PL" dirty="0" smtClean="0"/>
            </a:br>
            <a:r>
              <a:rPr lang="pl-PL" dirty="0" smtClean="0"/>
              <a:t>(dystrybuanta)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Określa prawdopodobieństwo zdarzenia lub przedziału wartości określonego parametru</a:t>
            </a:r>
          </a:p>
          <a:p>
            <a:r>
              <a:rPr lang="pl-PL" dirty="0" smtClean="0"/>
              <a:t>Dyskretna funkcja prawdopodobieństwa – liczba wyników  jest policzalny</a:t>
            </a:r>
          </a:p>
          <a:p>
            <a:r>
              <a:rPr lang="pl-PL" dirty="0" smtClean="0"/>
              <a:t>Ciągła funkcja prawdopodobieństwa – gdzie dowolnie malej zmianie argumentu odpowiadają wartości  funkcji leżące blisko siebie</a:t>
            </a:r>
          </a:p>
          <a:p>
            <a:r>
              <a:rPr lang="pl-PL" dirty="0" smtClean="0"/>
              <a:t>Przy ciągłej dystrybuancie nie ma </a:t>
            </a:r>
            <a:r>
              <a:rPr lang="pl-PL" dirty="0" err="1" smtClean="0"/>
              <a:t>prawdopodobień-stwa</a:t>
            </a:r>
            <a:r>
              <a:rPr lang="pl-PL" dirty="0" smtClean="0"/>
              <a:t> dla dowolnego punktu osi odciętych</a:t>
            </a:r>
          </a:p>
          <a:p>
            <a:r>
              <a:rPr lang="pl-PL" dirty="0" smtClean="0"/>
              <a:t>Przy dużej gęstości wyników funkcja dyskretna aproksymuje do funkcji ciągłej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41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ea typeface="Calibri"/>
                <a:cs typeface="Times New Roman"/>
              </a:rPr>
              <a:t>Ryzyka ograniczane przez filar II</a:t>
            </a:r>
            <a:r>
              <a:rPr lang="pl-PL" dirty="0">
                <a:ea typeface="Calibri"/>
                <a:cs typeface="Times New Roman"/>
              </a:rPr>
              <a:t/>
            </a:r>
            <a:br>
              <a:rPr lang="pl-PL" dirty="0">
                <a:ea typeface="Calibri"/>
                <a:cs typeface="Times New Roman"/>
              </a:rPr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83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ea typeface="Calibri"/>
                <a:cs typeface="Times New Roman"/>
              </a:rPr>
              <a:t>ryzyko </a:t>
            </a:r>
            <a:r>
              <a:rPr lang="pl-PL" b="1" dirty="0" smtClean="0">
                <a:ea typeface="Calibri"/>
                <a:cs typeface="Times New Roman"/>
              </a:rPr>
              <a:t>rezydualne (pozostające mimo wymaganych procedur i zabezpieczeń;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ea typeface="Calibri"/>
                <a:cs typeface="Times New Roman"/>
              </a:rPr>
              <a:t>ryzyko koncentracji kredytowej;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ea typeface="Calibri"/>
                <a:cs typeface="Times New Roman"/>
              </a:rPr>
              <a:t>ryzyko kredytowe kontrahenta;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ea typeface="Calibri"/>
                <a:cs typeface="Times New Roman"/>
              </a:rPr>
              <a:t>ryzyko stopy procentowej w portfelu </a:t>
            </a:r>
            <a:endParaRPr lang="pl-PL" dirty="0">
              <a:ea typeface="Calibri"/>
              <a:cs typeface="Times New Roman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4034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Zarządzanie ryzykiem instrumentami spot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4820" name="Picture 4" descr="Czym jest Hedging na Forexie: hedgingowe strategie forexu, pełen przewodnik  &amp; Najczęściej zadawane pytania (FAQ)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3056"/>
            <a:ext cx="42484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67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5970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Ryzyko akcji mierzy współczynnikiem zmienności (odchylenie standardowe do średniej</a:t>
            </a:r>
          </a:p>
          <a:p>
            <a:r>
              <a:rPr lang="pl-PL" dirty="0" smtClean="0"/>
              <a:t>Rzadko stosuje się zmienność historyczną, ponieważ warunki każdego okresu są zazwyczaj niepowtarzalne</a:t>
            </a:r>
          </a:p>
          <a:p>
            <a:r>
              <a:rPr lang="pl-PL" dirty="0" smtClean="0"/>
              <a:t>Stosuje się najczęściej zmienność implikowana, czyli wyprowadzoną z aktualnego stanu parametrów rynkowych</a:t>
            </a:r>
            <a:endParaRPr lang="pl-PL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184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Ograniczanie ryzyka </a:t>
            </a:r>
            <a:r>
              <a:rPr lang="pl-PL" dirty="0" err="1" smtClean="0"/>
              <a:t>portfala</a:t>
            </a:r>
            <a:r>
              <a:rPr lang="pl-PL" dirty="0" smtClean="0"/>
              <a:t> akcji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pl-PL" dirty="0" smtClean="0"/>
              <a:t>Unikanie akcji o dużej zmienności</a:t>
            </a:r>
          </a:p>
          <a:p>
            <a:r>
              <a:rPr lang="pl-PL" dirty="0" smtClean="0"/>
              <a:t>Unikanie akcji o małej płynności</a:t>
            </a:r>
          </a:p>
          <a:p>
            <a:r>
              <a:rPr lang="pl-PL" dirty="0" smtClean="0"/>
              <a:t>Wysoka dywersyfikacja portfela</a:t>
            </a:r>
          </a:p>
          <a:p>
            <a:r>
              <a:rPr lang="pl-PL" dirty="0" smtClean="0"/>
              <a:t>Optymalizacja portfela z punku widzenia relacji: oczekiwana stopa zwrotu – ryzyko</a:t>
            </a:r>
          </a:p>
          <a:p>
            <a:r>
              <a:rPr lang="pl-PL" dirty="0" smtClean="0"/>
              <a:t>Określenie ryzyka portfela akcji jest bardzo skomplikowane (wymaga zastosowania macierzy kowariancji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9174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Zarządzanie ryzykiem </a:t>
            </a:r>
            <a:r>
              <a:rPr lang="pl-PL" dirty="0" smtClean="0"/>
              <a:t>portfela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lvl="0" fontAlgn="base"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kumimoji="0" lang="pl-PL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Najpopularniejszym modelem zarzadzania ryzykiem jest </a:t>
            </a:r>
            <a:r>
              <a:rPr kumimoji="0" lang="pl-PL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tzw. </a:t>
            </a:r>
            <a:r>
              <a:rPr kumimoji="0" lang="pl-PL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 CAPM (Capital </a:t>
            </a:r>
            <a:r>
              <a:rPr kumimoji="0" lang="pl-PL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Assets</a:t>
            </a:r>
            <a:r>
              <a:rPr kumimoji="0" lang="pl-PL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pl-PL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Pricing</a:t>
            </a:r>
            <a:r>
              <a:rPr kumimoji="0" lang="pl-PL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M.) </a:t>
            </a:r>
            <a:r>
              <a:rPr kumimoji="0" lang="pl-PL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Sharpe</a:t>
            </a:r>
            <a:r>
              <a:rPr kumimoji="0" lang="pl-PL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 Markowitza</a:t>
            </a:r>
          </a:p>
          <a:p>
            <a:pPr lvl="0" fontAlgn="base"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kumimoji="0" lang="pl-PL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Jest to praktycznie stosowana metoda określania optymalnego portfela ze względu na wartość oczekiwaną i ryzyko</a:t>
            </a:r>
          </a:p>
          <a:p>
            <a:pPr lvl="0" fontAlgn="base"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kumimoji="0" lang="pl-PL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CAPM optymalizuję relację: ryzyko – premia za ryzyko</a:t>
            </a:r>
          </a:p>
          <a:p>
            <a:endParaRPr lang="pl-PL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15" y="4797425"/>
            <a:ext cx="20796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240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Praktyczne implikacje metody CAPM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Przyjmuje się, że rynek z natury sam przyjmuje optymalną strukturę</a:t>
            </a:r>
          </a:p>
          <a:p>
            <a:r>
              <a:rPr lang="pl-PL" dirty="0" smtClean="0"/>
              <a:t>Optymalny portfel będzie takim, który odwzorowuje strukturę rynku</a:t>
            </a:r>
          </a:p>
          <a:p>
            <a:r>
              <a:rPr lang="pl-PL" dirty="0" smtClean="0"/>
              <a:t>Ponieważ akcji jest bardzo dużo, konieczna jest redukcja ich ilości w portfelu</a:t>
            </a:r>
          </a:p>
          <a:p>
            <a:r>
              <a:rPr lang="pl-PL" dirty="0" smtClean="0"/>
              <a:t>W obrotach dominuję największe spółki, ujmowane przez główny indeks giełdowy</a:t>
            </a:r>
          </a:p>
          <a:p>
            <a:r>
              <a:rPr lang="pl-PL" dirty="0" smtClean="0"/>
              <a:t>Najlepszym praktycznie rozwiązaniem jest portfel o strukturze głównego indeksu giełdowego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7466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Ryzyko papierów dłużnych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pl-PL" kern="0" dirty="0">
                <a:solidFill>
                  <a:srgbClr val="000000"/>
                </a:solidFill>
                <a:latin typeface="Tahoma"/>
              </a:rPr>
              <a:t>Ryzyko poszczególnych serii papierów dłużnych nie jest autonomiczne</a:t>
            </a:r>
          </a:p>
          <a:p>
            <a:pPr lvl="0" eaLnBrk="0" fontAlgn="base" hangingPunct="0"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pl-PL" kern="0" dirty="0">
                <a:solidFill>
                  <a:srgbClr val="000000"/>
                </a:solidFill>
                <a:latin typeface="Tahoma"/>
              </a:rPr>
              <a:t>Nadzieje matematyczną stop zwrotu szacuje się przy użyciu tzw. krzywych </a:t>
            </a:r>
            <a:r>
              <a:rPr lang="pl-PL" kern="0" dirty="0" err="1">
                <a:solidFill>
                  <a:srgbClr val="000000"/>
                </a:solidFill>
                <a:latin typeface="Tahoma"/>
              </a:rPr>
              <a:t>forwardowych</a:t>
            </a:r>
            <a:endParaRPr lang="pl-PL" kern="0" dirty="0">
              <a:solidFill>
                <a:srgbClr val="000000"/>
              </a:solidFill>
              <a:latin typeface="Tahoma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pl-PL" kern="0" dirty="0">
                <a:solidFill>
                  <a:srgbClr val="000000"/>
                </a:solidFill>
                <a:latin typeface="Tahoma"/>
              </a:rPr>
              <a:t>Najczęściej stosowaną miarą ryzyka jest </a:t>
            </a:r>
            <a:r>
              <a:rPr lang="pl-PL" kern="0" dirty="0" err="1">
                <a:solidFill>
                  <a:srgbClr val="000000"/>
                </a:solidFill>
                <a:latin typeface="Tahoma"/>
              </a:rPr>
              <a:t>duracja</a:t>
            </a:r>
            <a:endParaRPr lang="pl-PL" kern="0" dirty="0">
              <a:solidFill>
                <a:srgbClr val="000000"/>
              </a:solidFill>
              <a:latin typeface="Tahoma"/>
            </a:endParaRPr>
          </a:p>
          <a:p>
            <a:endParaRPr lang="pl-PL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69160"/>
            <a:ext cx="32861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5192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Rentowność a zapadalność</a:t>
            </a:r>
            <a:endParaRPr lang="pl-PL" dirty="0"/>
          </a:p>
        </p:txBody>
      </p:sp>
      <p:graphicFrame>
        <p:nvGraphicFramePr>
          <p:cNvPr id="6" name="Symbol zastępczy zawartości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784244"/>
              </p:ext>
            </p:extLst>
          </p:nvPr>
        </p:nvGraphicFramePr>
        <p:xfrm>
          <a:off x="1382440" y="2039640"/>
          <a:ext cx="5803056" cy="371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 11"/>
          <p:cNvSpPr>
            <a:spLocks/>
          </p:cNvSpPr>
          <p:nvPr/>
        </p:nvSpPr>
        <p:spPr bwMode="auto">
          <a:xfrm>
            <a:off x="2051720" y="2492375"/>
            <a:ext cx="4968552" cy="938213"/>
          </a:xfrm>
          <a:custGeom>
            <a:avLst/>
            <a:gdLst>
              <a:gd name="T0" fmla="*/ 0 w 280"/>
              <a:gd name="T1" fmla="*/ 38 h 38"/>
              <a:gd name="T2" fmla="*/ 70 w 280"/>
              <a:gd name="T3" fmla="*/ 18 h 38"/>
              <a:gd name="T4" fmla="*/ 137 w 280"/>
              <a:gd name="T5" fmla="*/ 7 h 38"/>
              <a:gd name="T6" fmla="*/ 280 w 280"/>
              <a:gd name="T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0" h="38">
                <a:moveTo>
                  <a:pt x="0" y="38"/>
                </a:moveTo>
                <a:cubicBezTo>
                  <a:pt x="23" y="30"/>
                  <a:pt x="47" y="23"/>
                  <a:pt x="70" y="18"/>
                </a:cubicBezTo>
                <a:cubicBezTo>
                  <a:pt x="93" y="13"/>
                  <a:pt x="102" y="10"/>
                  <a:pt x="137" y="7"/>
                </a:cubicBezTo>
                <a:cubicBezTo>
                  <a:pt x="172" y="4"/>
                  <a:pt x="256" y="1"/>
                  <a:pt x="28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986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err="1" smtClean="0"/>
              <a:t>Duracja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lnSpcReduction="10000"/>
          </a:bodyPr>
          <a:lstStyle/>
          <a:p>
            <a:pPr lvl="0" fontAlgn="base"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kumimoji="0" lang="pl-PL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Uproszczona definicja – okres zwrotu zainwestowanych środków w papier dłużny</a:t>
            </a:r>
          </a:p>
          <a:p>
            <a:pPr lvl="0" fontAlgn="base"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kumimoji="0" lang="pl-PL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Pełna definicja - ważona suma zdyskontowanych wpływów, wynikających z </a:t>
            </a:r>
            <a:r>
              <a:rPr kumimoji="0" lang="pl-PL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posia</a:t>
            </a:r>
            <a:r>
              <a:rPr kumimoji="0" lang="pl-PL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-dania obligacji, utrzymywanych aż do jej zapadnięcia – do ceny czystej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2797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9364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Ogólny wzór na </a:t>
            </a:r>
            <a:r>
              <a:rPr lang="pl-PL" dirty="0" err="1" smtClean="0"/>
              <a:t>durację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kumimoji="0" lang="pl-PL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Jeśli rentowność wynosi </a:t>
            </a:r>
            <a:r>
              <a:rPr kumimoji="0" lang="pl-PL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pl-PL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kupon </a:t>
            </a:r>
            <a:r>
              <a:rPr kumimoji="0" lang="pl-PL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I, </a:t>
            </a:r>
            <a:r>
              <a:rPr kumimoji="0" lang="pl-PL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zapadalność </a:t>
            </a:r>
            <a:r>
              <a:rPr kumimoji="0" lang="pl-PL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pl-PL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lat, t- czas do pierwszej płatności kuponu, to ważona kolejnymi latami (</a:t>
            </a:r>
            <a:r>
              <a:rPr kumimoji="0" lang="pl-PL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pl-PL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z okresu </a:t>
            </a:r>
            <a:r>
              <a:rPr kumimoji="0" lang="pl-PL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pl-PL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pl-PL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duracja</a:t>
            </a:r>
            <a:r>
              <a:rPr kumimoji="0" lang="pl-PL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pl-PL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pl-PL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będzie miała postać). </a:t>
            </a:r>
          </a:p>
          <a:p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72" y="3212976"/>
            <a:ext cx="6627813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27647"/>
            <a:ext cx="28590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98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Funkcja dyskretna i ciągła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5</a:t>
            </a:fld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269557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0" t="20663" r="4459" b="9428"/>
          <a:stretch/>
        </p:blipFill>
        <p:spPr bwMode="auto">
          <a:xfrm>
            <a:off x="4211960" y="2758771"/>
            <a:ext cx="3600400" cy="297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3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r>
              <a:rPr lang="pl-PL" dirty="0" err="1" smtClean="0"/>
              <a:t>Duracja</a:t>
            </a:r>
            <a:r>
              <a:rPr lang="pl-PL" dirty="0" smtClean="0"/>
              <a:t> obliczanie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kumimoji="0" lang="pl-PL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Załóżmy, że rentowność (Y) wynosi 5% Niech kupon I=6, zapadalność n=4 lata </a:t>
            </a:r>
            <a:r>
              <a:rPr kumimoji="0" lang="pl-PL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Duracja</a:t>
            </a:r>
            <a:r>
              <a:rPr kumimoji="0" lang="pl-PL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 będzie miała w tym przypadku postać </a:t>
            </a:r>
          </a:p>
          <a:p>
            <a:pPr lvl="0" fontAlgn="base"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kumimoji="0" lang="pl-PL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fontAlgn="base"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kumimoji="0" lang="pl-PL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fontAlgn="base"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kumimoji="0" lang="pl-PL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 fontAlgn="base">
              <a:spcAft>
                <a:spcPct val="0"/>
              </a:spcAft>
              <a:buClr>
                <a:srgbClr val="CC9900"/>
              </a:buClr>
              <a:buSzPct val="65000"/>
              <a:buNone/>
            </a:pPr>
            <a:r>
              <a:rPr kumimoji="0" lang="pl-PL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D=3,69 </a:t>
            </a:r>
          </a:p>
          <a:p>
            <a:pPr lvl="0" fontAlgn="base"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kumimoji="0" lang="pl-PL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Wynik ten można zinterpretować następująco: zwrot zainwestowanych pieniędzy w obligację czteroletnią o kuponie 6%  i rentowności 5% nastąpi po 3,69 roku</a:t>
            </a:r>
          </a:p>
          <a:p>
            <a:endParaRPr lang="pl-PL" dirty="0"/>
          </a:p>
        </p:txBody>
      </p:sp>
      <p:graphicFrame>
        <p:nvGraphicFramePr>
          <p:cNvPr id="4" name="Obiekt 3"/>
          <p:cNvGraphicFramePr>
            <a:graphicFrameLocks noGrp="1" noChangeAspect="1"/>
          </p:cNvGraphicFramePr>
          <p:nvPr/>
        </p:nvGraphicFramePr>
        <p:xfrm>
          <a:off x="179388" y="3284538"/>
          <a:ext cx="89646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r:id="rId3" imgW="5740400" imgH="444500" progId="Equation.DSMT4">
                  <p:embed/>
                </p:oleObj>
              </mc:Choice>
              <mc:Fallback>
                <p:oleObj r:id="rId3" imgW="57404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284538"/>
                        <a:ext cx="896461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Picture 4" descr="3 Tips for Estimating Project Duration as Accurately as Possible | Clariz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2619375" cy="14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020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Zabezpieczenie instrumentami rynkowymi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Instrumenty spot</a:t>
            </a:r>
          </a:p>
          <a:p>
            <a:pPr marL="0" indent="0">
              <a:buNone/>
            </a:pPr>
            <a:r>
              <a:rPr lang="pl-PL" dirty="0" smtClean="0"/>
              <a:t> - </a:t>
            </a:r>
            <a:r>
              <a:rPr lang="pl-PL" dirty="0" err="1" smtClean="0"/>
              <a:t>Credit</a:t>
            </a:r>
            <a:r>
              <a:rPr lang="pl-PL" dirty="0" smtClean="0"/>
              <a:t> </a:t>
            </a:r>
            <a:r>
              <a:rPr lang="pl-PL" dirty="0" err="1"/>
              <a:t>L</a:t>
            </a:r>
            <a:r>
              <a:rPr lang="pl-PL" dirty="0" err="1" smtClean="0"/>
              <a:t>inked</a:t>
            </a:r>
            <a:r>
              <a:rPr lang="pl-PL" dirty="0" smtClean="0"/>
              <a:t> Notes</a:t>
            </a:r>
          </a:p>
          <a:p>
            <a:pPr marL="0" indent="0">
              <a:buNone/>
            </a:pPr>
            <a:r>
              <a:rPr lang="pl-PL" dirty="0" smtClean="0"/>
              <a:t> - Obligacje katastroficzne</a:t>
            </a:r>
          </a:p>
          <a:p>
            <a:r>
              <a:rPr lang="pl-PL" dirty="0" smtClean="0"/>
              <a:t>Pochodnymi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- </a:t>
            </a:r>
            <a:r>
              <a:rPr lang="pl-PL" dirty="0" err="1" smtClean="0"/>
              <a:t>futures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- </a:t>
            </a:r>
            <a:r>
              <a:rPr lang="pl-PL" dirty="0" err="1" smtClean="0"/>
              <a:t>swap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-  opcje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4545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Credit</a:t>
            </a:r>
            <a:r>
              <a:rPr lang="pl-PL" dirty="0" smtClean="0"/>
              <a:t> </a:t>
            </a:r>
            <a:r>
              <a:rPr lang="pl-PL" dirty="0" err="1" smtClean="0"/>
              <a:t>Linked</a:t>
            </a:r>
            <a:r>
              <a:rPr lang="pl-PL" dirty="0" smtClean="0"/>
              <a:t> Notes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Emitowane przez duże banki do sfinansowania</a:t>
            </a:r>
          </a:p>
          <a:p>
            <a:pPr marL="0" indent="0">
              <a:buNone/>
            </a:pPr>
            <a:r>
              <a:rPr lang="pl-PL" dirty="0" smtClean="0"/>
              <a:t>dużych, określonych kredytów</a:t>
            </a:r>
          </a:p>
          <a:p>
            <a:r>
              <a:rPr lang="pl-PL" dirty="0" smtClean="0"/>
              <a:t>Kluczowy jest tu </a:t>
            </a:r>
            <a:r>
              <a:rPr lang="pl-PL" dirty="0" err="1" smtClean="0"/>
              <a:t>credit</a:t>
            </a:r>
            <a:r>
              <a:rPr lang="pl-PL" dirty="0" smtClean="0"/>
              <a:t> event, czyli skala i okoliczności, w których nastąpiło zachwianie regularnych spłat </a:t>
            </a:r>
          </a:p>
          <a:p>
            <a:r>
              <a:rPr lang="pl-PL" dirty="0" smtClean="0"/>
              <a:t>Jeśli </a:t>
            </a:r>
            <a:r>
              <a:rPr lang="pl-PL" dirty="0" err="1" smtClean="0"/>
              <a:t>credit</a:t>
            </a:r>
            <a:r>
              <a:rPr lang="pl-PL" dirty="0" smtClean="0"/>
              <a:t> event wystąpi, wówczas emitent ma prawo nie wypłacić inwestorowi określonej wartości kapitału nominalnego obligacji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27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Obligacje katastroficzne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28800"/>
            <a:ext cx="5256584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Emitowane są głownie przez instytucje reasekuracyjne</a:t>
            </a:r>
          </a:p>
          <a:p>
            <a:r>
              <a:rPr lang="pl-PL" dirty="0" smtClean="0"/>
              <a:t>Nie ma tu gwarancji wypłaty pełnej wątłości nominalnej</a:t>
            </a:r>
          </a:p>
          <a:p>
            <a:r>
              <a:rPr lang="pl-PL" dirty="0" smtClean="0"/>
              <a:t>Pełną Wartość nominalna otrzymuje się tylko, gdy nie zdarzyła się z góry wymieniona katastrofa naturalna. Gdy zaszła – tylko określona jej część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41400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2834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http://www.financialloancentral.com/wp-content/uploads/2009/04/hedging-300x20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537C1A8-D57A-4289-845C-31A072AFCEFF}" type="slidenum">
              <a:rPr lang="pl-PL" altLang="pl-PL" smtClean="0">
                <a:solidFill>
                  <a:prstClr val="black"/>
                </a:solidFill>
              </a:rPr>
              <a:pPr eaLnBrk="1" hangingPunct="1"/>
              <a:t>54</a:t>
            </a:fld>
            <a:endParaRPr lang="pl-PL" altLang="pl-PL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421438" cy="1309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dirty="0" smtClean="0"/>
              <a:t>Zabezpieczenia kontraktami </a:t>
            </a:r>
            <a:r>
              <a:rPr lang="pl-PL" altLang="pl-PL" dirty="0" err="1" smtClean="0"/>
              <a:t>futures</a:t>
            </a:r>
            <a:endParaRPr lang="pl-PL" altLang="pl-PL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3632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800" dirty="0"/>
              <a:t> </a:t>
            </a:r>
            <a:r>
              <a:rPr lang="pl-PL" altLang="pl-PL" sz="2800" dirty="0" smtClean="0"/>
              <a:t>   Gdy zabezpieczamy posiadana akcję – sprzedajemy kontrakty </a:t>
            </a:r>
            <a:r>
              <a:rPr lang="pl-PL" altLang="pl-PL" sz="2800" dirty="0" err="1" smtClean="0"/>
              <a:t>futures</a:t>
            </a:r>
            <a:r>
              <a:rPr lang="pl-PL" altLang="pl-PL" sz="2800" dirty="0" smtClean="0"/>
              <a:t> na odpowiednia część </a:t>
            </a:r>
            <a:r>
              <a:rPr lang="pl-PL" altLang="pl-PL" sz="2800" dirty="0" err="1" smtClean="0"/>
              <a:t>volumenu</a:t>
            </a:r>
            <a:r>
              <a:rPr lang="pl-PL" altLang="pl-PL" sz="2800" dirty="0" smtClean="0"/>
              <a:t> spotu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800" dirty="0"/>
              <a:t>  </a:t>
            </a:r>
            <a:r>
              <a:rPr lang="pl-PL" altLang="pl-PL" sz="2800" dirty="0" smtClean="0"/>
              <a:t>  Zabezpieczenie poszczególnych akcji jest niepraktyczne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800" dirty="0"/>
              <a:t>	</a:t>
            </a:r>
            <a:r>
              <a:rPr lang="pl-PL" altLang="pl-PL" sz="2800" dirty="0" smtClean="0"/>
              <a:t>Wykorzystuje się tu kontrakty na indeks giełdowy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800" dirty="0"/>
              <a:t>	</a:t>
            </a:r>
            <a:r>
              <a:rPr lang="pl-PL" altLang="pl-PL" sz="2800" dirty="0" smtClean="0"/>
              <a:t>Kontrakt na indeks giełdowy tworzy się mnożąc </a:t>
            </a:r>
            <a:r>
              <a:rPr lang="pl-PL" altLang="pl-PL" sz="2800" dirty="0" err="1" smtClean="0"/>
              <a:t>ilośc</a:t>
            </a:r>
            <a:r>
              <a:rPr lang="pl-PL" altLang="pl-PL" sz="2800" dirty="0" smtClean="0"/>
              <a:t> </a:t>
            </a:r>
            <a:r>
              <a:rPr lang="pl-PL" altLang="pl-PL" sz="2800" dirty="0" err="1" smtClean="0"/>
              <a:t>punktór</a:t>
            </a:r>
            <a:r>
              <a:rPr lang="pl-PL" altLang="pl-PL" sz="2800" dirty="0" smtClean="0"/>
              <a:t> </a:t>
            </a:r>
            <a:r>
              <a:rPr lang="pl-PL" altLang="pl-PL" sz="2800" dirty="0" err="1" smtClean="0"/>
              <a:t>ideksu</a:t>
            </a:r>
            <a:r>
              <a:rPr lang="pl-PL" altLang="pl-PL" sz="2800" dirty="0" smtClean="0"/>
              <a:t> </a:t>
            </a:r>
            <a:r>
              <a:rPr lang="pl-PL" altLang="pl-PL" sz="2800" dirty="0" err="1" smtClean="0"/>
              <a:t>prz</a:t>
            </a:r>
            <a:r>
              <a:rPr lang="pl-PL" altLang="pl-PL" sz="2800" dirty="0" smtClean="0"/>
              <a:t> określoną stawkę (na GPW – 10 zł)</a:t>
            </a:r>
            <a:endParaRPr lang="pl-PL" alt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8973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73907"/>
            <a:ext cx="612068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Zabezpieczanie przy pomocy indeksu giełdowego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r>
              <a:rPr lang="pl-PL" dirty="0" smtClean="0"/>
              <a:t>Podstawą jest wyliczenie współczynnika </a:t>
            </a:r>
            <a:r>
              <a:rPr lang="el-GR" dirty="0" smtClean="0"/>
              <a:t>β</a:t>
            </a:r>
            <a:r>
              <a:rPr lang="pl-PL" dirty="0" smtClean="0"/>
              <a:t> przedstawiającego zbieżność ruchu ceny danej akcji z ruchem indeksu giełdowego</a:t>
            </a:r>
          </a:p>
          <a:p>
            <a:r>
              <a:rPr lang="pl-PL" dirty="0" smtClean="0"/>
              <a:t>Dla całego portfela obliczamy </a:t>
            </a:r>
            <a:r>
              <a:rPr lang="el-GR" dirty="0" smtClean="0">
                <a:solidFill>
                  <a:prstClr val="black"/>
                </a:solidFill>
              </a:rPr>
              <a:t>β</a:t>
            </a:r>
            <a:r>
              <a:rPr lang="pl-PL" baseline="-25000" dirty="0" smtClean="0">
                <a:solidFill>
                  <a:prstClr val="black"/>
                </a:solidFill>
              </a:rPr>
              <a:t>portfela</a:t>
            </a:r>
            <a:r>
              <a:rPr lang="pl-PL" dirty="0" smtClean="0">
                <a:solidFill>
                  <a:prstClr val="black"/>
                </a:solidFill>
              </a:rPr>
              <a:t> mnożąc bety akcji </a:t>
            </a:r>
            <a:r>
              <a:rPr lang="el-GR" dirty="0" smtClean="0">
                <a:solidFill>
                  <a:prstClr val="black"/>
                </a:solidFill>
              </a:rPr>
              <a:t>β</a:t>
            </a:r>
            <a:r>
              <a:rPr lang="pl-PL" baseline="-25000" dirty="0" smtClean="0">
                <a:solidFill>
                  <a:prstClr val="black"/>
                </a:solidFill>
              </a:rPr>
              <a:t>i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r>
              <a:rPr lang="pl-PL" dirty="0" smtClean="0">
                <a:solidFill>
                  <a:prstClr val="black"/>
                </a:solidFill>
              </a:rPr>
              <a:t>przez ich udział w portfelu </a:t>
            </a:r>
            <a:r>
              <a:rPr lang="pl-PL" dirty="0" err="1" smtClean="0">
                <a:solidFill>
                  <a:prstClr val="black"/>
                </a:solidFill>
              </a:rPr>
              <a:t>u</a:t>
            </a:r>
            <a:r>
              <a:rPr lang="pl-PL" baseline="-25000" dirty="0" err="1" smtClean="0">
                <a:solidFill>
                  <a:prstClr val="black"/>
                </a:solidFill>
              </a:rPr>
              <a:t>i</a:t>
            </a:r>
            <a:endParaRPr lang="pl-PL" baseline="-25000" dirty="0" smtClean="0">
              <a:solidFill>
                <a:prstClr val="black"/>
              </a:solidFill>
            </a:endParaRPr>
          </a:p>
          <a:p>
            <a:pPr algn="ctr"/>
            <a:r>
              <a:rPr lang="el-GR" dirty="0" smtClean="0">
                <a:solidFill>
                  <a:prstClr val="black"/>
                </a:solidFill>
              </a:rPr>
              <a:t>β</a:t>
            </a:r>
            <a:r>
              <a:rPr lang="pl-PL" baseline="-25000" dirty="0" smtClean="0">
                <a:solidFill>
                  <a:prstClr val="black"/>
                </a:solidFill>
              </a:rPr>
              <a:t>portfela</a:t>
            </a:r>
            <a:r>
              <a:rPr lang="pl-PL" dirty="0" smtClean="0">
                <a:solidFill>
                  <a:prstClr val="black"/>
                </a:solidFill>
              </a:rPr>
              <a:t>= ∑</a:t>
            </a:r>
            <a:r>
              <a:rPr lang="el-GR" dirty="0">
                <a:solidFill>
                  <a:prstClr val="black"/>
                </a:solidFill>
              </a:rPr>
              <a:t> β</a:t>
            </a:r>
            <a:r>
              <a:rPr lang="pl-PL" baseline="-25000" dirty="0" smtClean="0">
                <a:solidFill>
                  <a:prstClr val="black"/>
                </a:solidFill>
              </a:rPr>
              <a:t>i </a:t>
            </a:r>
            <a:r>
              <a:rPr lang="az-Cyrl-AZ" sz="1600" dirty="0" smtClean="0">
                <a:solidFill>
                  <a:prstClr val="black"/>
                </a:solidFill>
              </a:rPr>
              <a:t>х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pl-PL" dirty="0" err="1" smtClean="0">
                <a:solidFill>
                  <a:prstClr val="black"/>
                </a:solidFill>
              </a:rPr>
              <a:t>u</a:t>
            </a:r>
            <a:r>
              <a:rPr lang="pl-PL" baseline="-25000" dirty="0" err="1" smtClean="0">
                <a:solidFill>
                  <a:prstClr val="black"/>
                </a:solidFill>
              </a:rPr>
              <a:t>i</a:t>
            </a:r>
            <a:endParaRPr lang="pl-PL" baseline="-25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pl-PL" baseline="-25000" dirty="0" smtClean="0">
                <a:solidFill>
                  <a:prstClr val="black"/>
                </a:solidFill>
              </a:rPr>
              <a:t> </a:t>
            </a:r>
            <a:r>
              <a:rPr lang="pl-PL" dirty="0" smtClean="0">
                <a:solidFill>
                  <a:prstClr val="black"/>
                </a:solidFill>
              </a:rPr>
              <a:t>W ten sposób można zabezpieczony całą kwotę portfela lub jej część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65" y="332655"/>
            <a:ext cx="3022104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129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F2EC099-B8CC-4CE9-AAA0-0A6962E4B4BB}" type="slidenum">
              <a:rPr lang="pl-PL" altLang="pl-PL" smtClean="0">
                <a:solidFill>
                  <a:prstClr val="black"/>
                </a:solidFill>
              </a:rPr>
              <a:pPr eaLnBrk="1" hangingPunct="1"/>
              <a:t>56</a:t>
            </a:fld>
            <a:endParaRPr lang="pl-PL" altLang="pl-PL" smtClean="0">
              <a:solidFill>
                <a:prstClr val="black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2010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err="1" smtClean="0"/>
              <a:t>Swap</a:t>
            </a:r>
            <a:r>
              <a:rPr lang="pl-PL" altLang="pl-PL" dirty="0" smtClean="0"/>
              <a:t>. Określenie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sz="2800" dirty="0" err="1" smtClean="0"/>
              <a:t>Swap</a:t>
            </a:r>
            <a:r>
              <a:rPr lang="pl-PL" altLang="pl-PL" sz="2800" dirty="0" smtClean="0"/>
              <a:t> jest umową między dwoma stronami, określającą zasady okresowych, wzajemnych płatności w kwotach  uzależnionych od poziomu wyznaczonych parametrów rynkowych. </a:t>
            </a:r>
          </a:p>
          <a:p>
            <a:pPr eaLnBrk="1" hangingPunct="1"/>
            <a:r>
              <a:rPr lang="pl-PL" altLang="pl-PL" sz="2800" dirty="0" err="1" smtClean="0"/>
              <a:t>Swap</a:t>
            </a:r>
            <a:r>
              <a:rPr lang="pl-PL" altLang="pl-PL" sz="2800" dirty="0" smtClean="0"/>
              <a:t> określa wielkość i kierunek okresowych przepływów pieniądza między dwoma partnerami. W umowie określa się także daty tych przepływów oraz momenty pomiaru właściwych parametrów rynku </a:t>
            </a:r>
          </a:p>
        </p:txBody>
      </p:sp>
      <p:pic>
        <p:nvPicPr>
          <p:cNvPr id="4101" name="Picture 5" descr="http://pcblog.pl/images/2008/12/hello_engines_standard-12716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9257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1482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4F3A127-77D0-4617-85D0-C886F12A1131}" type="slidenum">
              <a:rPr lang="pl-PL" altLang="pl-PL" smtClean="0">
                <a:solidFill>
                  <a:prstClr val="black"/>
                </a:solidFill>
              </a:rPr>
              <a:pPr eaLnBrk="1" hangingPunct="1"/>
              <a:t>57</a:t>
            </a:fld>
            <a:endParaRPr lang="pl-PL" altLang="pl-PL" smtClean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altLang="pl-PL" smtClean="0"/>
              <a:t>Swap. Przykład cd.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714375" y="1773238"/>
            <a:ext cx="7386638" cy="4914900"/>
            <a:chOff x="1701" y="6664"/>
            <a:chExt cx="8883" cy="7740"/>
          </a:xfrm>
        </p:grpSpPr>
        <p:sp>
          <p:nvSpPr>
            <p:cNvPr id="9228" name="Text Box 5"/>
            <p:cNvSpPr txBox="1">
              <a:spLocks noChangeArrowheads="1"/>
            </p:cNvSpPr>
            <p:nvPr/>
          </p:nvSpPr>
          <p:spPr bwMode="auto">
            <a:xfrm>
              <a:off x="1701" y="6664"/>
              <a:ext cx="8883" cy="77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l-PL" altLang="pl-PL" sz="1200" dirty="0">
                  <a:solidFill>
                    <a:prstClr val="black"/>
                  </a:solidFill>
                  <a:latin typeface="Arial" charset="0"/>
                </a:rPr>
                <a:t>	</a:t>
              </a:r>
            </a:p>
            <a:p>
              <a:pPr eaLnBrk="1" hangingPunct="1"/>
              <a:endParaRPr lang="pl-PL" altLang="pl-PL" sz="12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/>
              <a:endParaRPr lang="pl-PL" altLang="pl-PL" sz="12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>
                <a:spcAft>
                  <a:spcPts val="600"/>
                </a:spcAft>
              </a:pPr>
              <a:endParaRPr lang="pl-PL" altLang="pl-PL" sz="13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/>
              <a:r>
                <a:rPr lang="pl-PL" altLang="pl-PL" sz="1200" dirty="0">
                  <a:solidFill>
                    <a:prstClr val="black"/>
                  </a:solidFill>
                  <a:latin typeface="Arial" charset="0"/>
                </a:rPr>
                <a:t>									</a:t>
              </a:r>
            </a:p>
            <a:p>
              <a:pPr eaLnBrk="1" hangingPunct="1"/>
              <a:endParaRPr lang="pl-PL" altLang="pl-PL" sz="12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/>
              <a:r>
                <a:rPr lang="pl-PL" altLang="pl-PL" sz="1200" dirty="0">
                  <a:solidFill>
                    <a:prstClr val="black"/>
                  </a:solidFill>
                  <a:latin typeface="Arial" charset="0"/>
                </a:rPr>
                <a:t>									</a:t>
              </a:r>
            </a:p>
            <a:p>
              <a:pPr eaLnBrk="1" hangingPunct="1"/>
              <a:r>
                <a:rPr lang="pl-PL" altLang="pl-PL" sz="1200" dirty="0">
                  <a:solidFill>
                    <a:prstClr val="black"/>
                  </a:solidFill>
                  <a:latin typeface="Arial" charset="0"/>
                </a:rPr>
                <a:t>								</a:t>
              </a:r>
            </a:p>
            <a:p>
              <a:pPr eaLnBrk="1" hangingPunct="1">
                <a:spcAft>
                  <a:spcPts val="600"/>
                </a:spcAft>
              </a:pPr>
              <a:endParaRPr lang="pl-PL" altLang="pl-PL" sz="13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/>
              <a:endParaRPr lang="pl-PL" altLang="pl-PL" sz="12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>
                <a:spcAft>
                  <a:spcPts val="600"/>
                </a:spcAft>
              </a:pPr>
              <a:endParaRPr lang="pl-PL" altLang="pl-PL" sz="13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/>
              <a:endParaRPr lang="pl-PL" altLang="pl-PL" sz="12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/>
              <a:endParaRPr lang="pl-PL" altLang="pl-PL" sz="12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>
                <a:spcAft>
                  <a:spcPts val="600"/>
                </a:spcAft>
              </a:pPr>
              <a:r>
                <a:rPr lang="pl-PL" altLang="pl-PL" sz="1300" dirty="0">
                  <a:solidFill>
                    <a:prstClr val="black"/>
                  </a:solidFill>
                  <a:latin typeface="Arial" charset="0"/>
                </a:rPr>
                <a:t>		</a:t>
              </a:r>
            </a:p>
            <a:p>
              <a:pPr eaLnBrk="1" hangingPunct="1"/>
              <a:endParaRPr lang="pl-PL" altLang="pl-PL" sz="12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/>
              <a:endParaRPr lang="pl-PL" altLang="pl-PL" sz="12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/>
              <a:endParaRPr lang="pl-PL" altLang="pl-PL" sz="12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>
                <a:spcAft>
                  <a:spcPts val="600"/>
                </a:spcAft>
              </a:pPr>
              <a:endParaRPr lang="pl-PL" altLang="pl-PL" sz="13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>
                <a:spcAft>
                  <a:spcPts val="600"/>
                </a:spcAft>
              </a:pPr>
              <a:endParaRPr lang="pl-PL" altLang="pl-PL" sz="13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/>
              <a:endParaRPr lang="pl-PL" altLang="pl-PL" sz="12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>
                <a:spcAft>
                  <a:spcPts val="600"/>
                </a:spcAft>
              </a:pPr>
              <a:r>
                <a:rPr lang="pl-PL" altLang="pl-PL" sz="1300" dirty="0">
                  <a:solidFill>
                    <a:prstClr val="black"/>
                  </a:solidFill>
                  <a:latin typeface="Arial" charset="0"/>
                </a:rPr>
                <a:t>	     				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pl-PL" altLang="pl-PL" sz="1300" dirty="0">
                  <a:solidFill>
                    <a:prstClr val="black"/>
                  </a:solidFill>
                  <a:latin typeface="Arial" charset="0"/>
                </a:rPr>
                <a:t>			  </a:t>
              </a:r>
            </a:p>
            <a:p>
              <a:pPr eaLnBrk="1" hangingPunct="1">
                <a:spcAft>
                  <a:spcPts val="600"/>
                </a:spcAft>
              </a:pPr>
              <a:endParaRPr lang="pl-PL" altLang="pl-PL" sz="13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>
                <a:spcAft>
                  <a:spcPts val="600"/>
                </a:spcAft>
              </a:pPr>
              <a:endParaRPr lang="pl-PL" altLang="pl-PL" sz="13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>
                <a:spcAft>
                  <a:spcPts val="600"/>
                </a:spcAft>
              </a:pPr>
              <a:endParaRPr lang="pl-PL" altLang="pl-PL" sz="13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>
                <a:spcAft>
                  <a:spcPts val="600"/>
                </a:spcAft>
              </a:pPr>
              <a:r>
                <a:rPr lang="pl-PL" altLang="pl-PL" sz="1300" dirty="0">
                  <a:solidFill>
                    <a:prstClr val="black"/>
                  </a:solidFill>
                  <a:latin typeface="Arial" charset="0"/>
                </a:rPr>
                <a:t>				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pl-PL" altLang="pl-PL" sz="1300" dirty="0">
                  <a:solidFill>
                    <a:prstClr val="black"/>
                  </a:solidFill>
                  <a:latin typeface="Arial" charset="0"/>
                </a:rPr>
                <a:t>	</a:t>
              </a:r>
            </a:p>
            <a:p>
              <a:pPr eaLnBrk="1" hangingPunct="1">
                <a:spcAft>
                  <a:spcPts val="600"/>
                </a:spcAft>
              </a:pPr>
              <a:endParaRPr lang="pl-PL" altLang="pl-PL" sz="13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>
                <a:spcAft>
                  <a:spcPts val="600"/>
                </a:spcAft>
              </a:pPr>
              <a:r>
                <a:rPr lang="pl-PL" altLang="pl-PL" sz="1300" dirty="0">
                  <a:solidFill>
                    <a:prstClr val="black"/>
                  </a:solidFill>
                  <a:latin typeface="Arial" charset="0"/>
                </a:rPr>
                <a:t>			   </a:t>
              </a:r>
            </a:p>
            <a:p>
              <a:pPr eaLnBrk="1" hangingPunct="1">
                <a:spcAft>
                  <a:spcPts val="600"/>
                </a:spcAft>
              </a:pPr>
              <a:endParaRPr lang="pl-PL" altLang="pl-PL" sz="13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>
                <a:spcAft>
                  <a:spcPts val="600"/>
                </a:spcAft>
              </a:pPr>
              <a:endParaRPr lang="pl-PL" altLang="pl-PL" sz="13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>
                <a:spcAft>
                  <a:spcPts val="600"/>
                </a:spcAft>
              </a:pPr>
              <a:endParaRPr lang="pl-PL" altLang="pl-PL" sz="1300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/>
              <a:endParaRPr lang="pl-PL" altLang="pl-PL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229" name="Line 6"/>
            <p:cNvSpPr>
              <a:spLocks noChangeShapeType="1"/>
            </p:cNvSpPr>
            <p:nvPr/>
          </p:nvSpPr>
          <p:spPr bwMode="auto">
            <a:xfrm>
              <a:off x="2952" y="8154"/>
              <a:ext cx="53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9230" name="Line 7"/>
            <p:cNvSpPr>
              <a:spLocks noChangeShapeType="1"/>
            </p:cNvSpPr>
            <p:nvPr/>
          </p:nvSpPr>
          <p:spPr bwMode="auto">
            <a:xfrm flipH="1">
              <a:off x="6021" y="7204"/>
              <a:ext cx="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9231" name="Freeform 8"/>
            <p:cNvSpPr>
              <a:spLocks/>
            </p:cNvSpPr>
            <p:nvPr/>
          </p:nvSpPr>
          <p:spPr bwMode="auto">
            <a:xfrm>
              <a:off x="3384" y="7434"/>
              <a:ext cx="4896" cy="1176"/>
            </a:xfrm>
            <a:custGeom>
              <a:avLst/>
              <a:gdLst>
                <a:gd name="T0" fmla="*/ 0 w 4896"/>
                <a:gd name="T1" fmla="*/ 144 h 1176"/>
                <a:gd name="T2" fmla="*/ 1152 w 4896"/>
                <a:gd name="T3" fmla="*/ 432 h 1176"/>
                <a:gd name="T4" fmla="*/ 1728 w 4896"/>
                <a:gd name="T5" fmla="*/ 1008 h 1176"/>
                <a:gd name="T6" fmla="*/ 2736 w 4896"/>
                <a:gd name="T7" fmla="*/ 1152 h 1176"/>
                <a:gd name="T8" fmla="*/ 3600 w 4896"/>
                <a:gd name="T9" fmla="*/ 864 h 1176"/>
                <a:gd name="T10" fmla="*/ 3888 w 4896"/>
                <a:gd name="T11" fmla="*/ 144 h 1176"/>
                <a:gd name="T12" fmla="*/ 4896 w 4896"/>
                <a:gd name="T13" fmla="*/ 0 h 1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96"/>
                <a:gd name="T22" fmla="*/ 0 h 1176"/>
                <a:gd name="T23" fmla="*/ 4896 w 4896"/>
                <a:gd name="T24" fmla="*/ 1176 h 1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96" h="1176">
                  <a:moveTo>
                    <a:pt x="0" y="144"/>
                  </a:moveTo>
                  <a:cubicBezTo>
                    <a:pt x="432" y="216"/>
                    <a:pt x="864" y="288"/>
                    <a:pt x="1152" y="432"/>
                  </a:cubicBezTo>
                  <a:cubicBezTo>
                    <a:pt x="1440" y="576"/>
                    <a:pt x="1464" y="888"/>
                    <a:pt x="1728" y="1008"/>
                  </a:cubicBezTo>
                  <a:cubicBezTo>
                    <a:pt x="1992" y="1128"/>
                    <a:pt x="2424" y="1176"/>
                    <a:pt x="2736" y="1152"/>
                  </a:cubicBezTo>
                  <a:cubicBezTo>
                    <a:pt x="3048" y="1128"/>
                    <a:pt x="3408" y="1032"/>
                    <a:pt x="3600" y="864"/>
                  </a:cubicBezTo>
                  <a:cubicBezTo>
                    <a:pt x="3792" y="696"/>
                    <a:pt x="3672" y="288"/>
                    <a:pt x="3888" y="144"/>
                  </a:cubicBezTo>
                  <a:cubicBezTo>
                    <a:pt x="4104" y="0"/>
                    <a:pt x="4704" y="24"/>
                    <a:pt x="489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9232" name="Text Box 9"/>
            <p:cNvSpPr txBox="1">
              <a:spLocks noChangeArrowheads="1"/>
            </p:cNvSpPr>
            <p:nvPr/>
          </p:nvSpPr>
          <p:spPr bwMode="auto">
            <a:xfrm>
              <a:off x="1873" y="11072"/>
              <a:ext cx="1440" cy="4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pl-PL" altLang="pl-PL" sz="1200">
                  <a:solidFill>
                    <a:prstClr val="black"/>
                  </a:solidFill>
                  <a:latin typeface="Arial" charset="0"/>
                </a:rPr>
                <a:t>długa pozycja</a:t>
              </a:r>
            </a:p>
          </p:txBody>
        </p:sp>
        <p:sp>
          <p:nvSpPr>
            <p:cNvPr id="9233" name="Text Box 10"/>
            <p:cNvSpPr txBox="1">
              <a:spLocks noChangeArrowheads="1"/>
            </p:cNvSpPr>
            <p:nvPr/>
          </p:nvSpPr>
          <p:spPr bwMode="auto">
            <a:xfrm>
              <a:off x="8541" y="10847"/>
              <a:ext cx="1912" cy="4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pl-PL" altLang="pl-PL" sz="1300">
                  <a:solidFill>
                    <a:prstClr val="black"/>
                  </a:solidFill>
                  <a:latin typeface="Arial" charset="0"/>
                </a:rPr>
                <a:t>krótka pozycja</a:t>
              </a:r>
              <a:endParaRPr lang="pl-PL" altLang="pl-PL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234" name="Text Box 11"/>
            <p:cNvSpPr txBox="1">
              <a:spLocks noChangeArrowheads="1"/>
            </p:cNvSpPr>
            <p:nvPr/>
          </p:nvSpPr>
          <p:spPr bwMode="auto">
            <a:xfrm>
              <a:off x="1881" y="12064"/>
              <a:ext cx="1440" cy="4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pl-PL" altLang="pl-PL" sz="1200">
                  <a:solidFill>
                    <a:prstClr val="black"/>
                  </a:solidFill>
                  <a:latin typeface="Arial" charset="0"/>
                </a:rPr>
                <a:t>długa pozycja</a:t>
              </a:r>
            </a:p>
          </p:txBody>
        </p:sp>
        <p:sp>
          <p:nvSpPr>
            <p:cNvPr id="9235" name="Text Box 12"/>
            <p:cNvSpPr txBox="1">
              <a:spLocks noChangeArrowheads="1"/>
            </p:cNvSpPr>
            <p:nvPr/>
          </p:nvSpPr>
          <p:spPr bwMode="auto">
            <a:xfrm>
              <a:off x="3321" y="10264"/>
              <a:ext cx="522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l-PL" altLang="pl-PL" sz="1200">
                  <a:solidFill>
                    <a:prstClr val="black"/>
                  </a:solidFill>
                  <a:latin typeface="Arial" charset="0"/>
                </a:rPr>
                <a:t>I okres rozliczeniowy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pl-PL" altLang="pl-PL" sz="1300">
                  <a:solidFill>
                    <a:prstClr val="black"/>
                  </a:solidFill>
                  <a:latin typeface="Arial" charset="0"/>
                </a:rPr>
                <a:t>w. kontraktu </a:t>
              </a:r>
              <a:r>
                <a:rPr lang="pl-PL" altLang="pl-PL" sz="1300">
                  <a:solidFill>
                    <a:prstClr val="black"/>
                  </a:solidFill>
                  <a:latin typeface="Arial" charset="0"/>
                  <a:sym typeface="Symbol" pitchFamily="18" charset="2"/>
                </a:rPr>
                <a:t></a:t>
              </a:r>
              <a:r>
                <a:rPr lang="pl-PL" altLang="pl-PL" sz="1300">
                  <a:solidFill>
                    <a:prstClr val="black"/>
                  </a:solidFill>
                  <a:latin typeface="Arial" charset="0"/>
                </a:rPr>
                <a:t> (stopa rynkowa - kupon swap)</a:t>
              </a:r>
            </a:p>
            <a:p>
              <a:pPr eaLnBrk="1" hangingPunct="1"/>
              <a:endParaRPr lang="pl-PL" altLang="pl-PL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236" name="Text Box 13"/>
            <p:cNvSpPr txBox="1">
              <a:spLocks noChangeArrowheads="1"/>
            </p:cNvSpPr>
            <p:nvPr/>
          </p:nvSpPr>
          <p:spPr bwMode="auto">
            <a:xfrm>
              <a:off x="1959" y="13659"/>
              <a:ext cx="1620" cy="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pl-PL" altLang="pl-PL" sz="1400">
                  <a:solidFill>
                    <a:prstClr val="black"/>
                  </a:solidFill>
                  <a:latin typeface="Arial" charset="0"/>
                </a:rPr>
                <a:t>długa pozycja</a:t>
              </a:r>
            </a:p>
          </p:txBody>
        </p:sp>
        <p:sp>
          <p:nvSpPr>
            <p:cNvPr id="9237" name="Text Box 14"/>
            <p:cNvSpPr txBox="1">
              <a:spLocks noChangeArrowheads="1"/>
            </p:cNvSpPr>
            <p:nvPr/>
          </p:nvSpPr>
          <p:spPr bwMode="auto">
            <a:xfrm>
              <a:off x="8541" y="13504"/>
              <a:ext cx="16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pl-PL" altLang="pl-PL" sz="1200">
                  <a:solidFill>
                    <a:prstClr val="black"/>
                  </a:solidFill>
                  <a:latin typeface="Arial" charset="0"/>
                </a:rPr>
                <a:t>krótka pozycja</a:t>
              </a:r>
            </a:p>
          </p:txBody>
        </p:sp>
        <p:sp>
          <p:nvSpPr>
            <p:cNvPr id="9238" name="Text Box 15"/>
            <p:cNvSpPr txBox="1">
              <a:spLocks noChangeArrowheads="1"/>
            </p:cNvSpPr>
            <p:nvPr/>
          </p:nvSpPr>
          <p:spPr bwMode="auto">
            <a:xfrm>
              <a:off x="3321" y="12964"/>
              <a:ext cx="522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l-PL" altLang="pl-PL" sz="1200">
                  <a:solidFill>
                    <a:prstClr val="black"/>
                  </a:solidFill>
                  <a:latin typeface="Arial" charset="0"/>
                </a:rPr>
                <a:t>III okres rozliczeniowy</a:t>
              </a:r>
            </a:p>
            <a:p>
              <a:pPr eaLnBrk="1" hangingPunct="1"/>
              <a:r>
                <a:rPr lang="pl-PL" altLang="pl-PL" sz="1200">
                  <a:solidFill>
                    <a:prstClr val="black"/>
                  </a:solidFill>
                  <a:latin typeface="Arial" charset="0"/>
                </a:rPr>
                <a:t>w. kontraktu </a:t>
              </a:r>
              <a:r>
                <a:rPr lang="pl-PL" altLang="pl-PL" sz="1200">
                  <a:solidFill>
                    <a:prstClr val="black"/>
                  </a:solidFill>
                  <a:latin typeface="Arial" charset="0"/>
                  <a:sym typeface="Symbol" pitchFamily="18" charset="2"/>
                </a:rPr>
                <a:t></a:t>
              </a:r>
              <a:r>
                <a:rPr lang="pl-PL" altLang="pl-PL" sz="1200">
                  <a:solidFill>
                    <a:prstClr val="black"/>
                  </a:solidFill>
                  <a:latin typeface="Arial" charset="0"/>
                </a:rPr>
                <a:t> (stopa rynkowa - kupon swap)</a:t>
              </a:r>
              <a:endParaRPr lang="pl-PL" altLang="pl-PL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239" name="Text Box 16"/>
            <p:cNvSpPr txBox="1">
              <a:spLocks noChangeArrowheads="1"/>
            </p:cNvSpPr>
            <p:nvPr/>
          </p:nvSpPr>
          <p:spPr bwMode="auto">
            <a:xfrm>
              <a:off x="3141" y="11524"/>
              <a:ext cx="540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l-PL" altLang="pl-PL" sz="1200" dirty="0">
                  <a:solidFill>
                    <a:prstClr val="black"/>
                  </a:solidFill>
                  <a:latin typeface="Arial" charset="0"/>
                </a:rPr>
                <a:t>II okres rozliczeniowy</a:t>
              </a:r>
            </a:p>
            <a:p>
              <a:pPr eaLnBrk="1" hangingPunct="1"/>
              <a:r>
                <a:rPr lang="pl-PL" altLang="pl-PL" sz="1200" dirty="0">
                  <a:solidFill>
                    <a:prstClr val="black"/>
                  </a:solidFill>
                  <a:latin typeface="Arial" charset="0"/>
                </a:rPr>
                <a:t>w. kontraktu  </a:t>
              </a:r>
              <a:r>
                <a:rPr lang="pl-PL" altLang="pl-PL" sz="1200" dirty="0">
                  <a:solidFill>
                    <a:prstClr val="black"/>
                  </a:solidFill>
                  <a:latin typeface="Arial" charset="0"/>
                  <a:sym typeface="Symbol" pitchFamily="18" charset="2"/>
                </a:rPr>
                <a:t></a:t>
              </a:r>
              <a:r>
                <a:rPr lang="pl-PL" altLang="pl-PL" sz="1200" dirty="0">
                  <a:solidFill>
                    <a:prstClr val="black"/>
                  </a:solidFill>
                  <a:latin typeface="Arial" charset="0"/>
                </a:rPr>
                <a:t> (kupon </a:t>
              </a:r>
              <a:r>
                <a:rPr lang="pl-PL" altLang="pl-PL" sz="1200" dirty="0" err="1">
                  <a:solidFill>
                    <a:prstClr val="black"/>
                  </a:solidFill>
                  <a:latin typeface="Arial" charset="0"/>
                </a:rPr>
                <a:t>swap</a:t>
              </a:r>
              <a:r>
                <a:rPr lang="pl-PL" altLang="pl-PL" sz="1200" dirty="0">
                  <a:solidFill>
                    <a:prstClr val="black"/>
                  </a:solidFill>
                  <a:latin typeface="Arial" charset="0"/>
                </a:rPr>
                <a:t> -stopa rynkowa) </a:t>
              </a:r>
              <a:endParaRPr lang="pl-PL" altLang="pl-PL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240" name="Line 17"/>
            <p:cNvSpPr>
              <a:spLocks noChangeShapeType="1"/>
            </p:cNvSpPr>
            <p:nvPr/>
          </p:nvSpPr>
          <p:spPr bwMode="auto">
            <a:xfrm>
              <a:off x="2961" y="7024"/>
              <a:ext cx="0" cy="2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9241" name="Line 18"/>
            <p:cNvSpPr>
              <a:spLocks noChangeShapeType="1"/>
            </p:cNvSpPr>
            <p:nvPr/>
          </p:nvSpPr>
          <p:spPr bwMode="auto">
            <a:xfrm>
              <a:off x="4401" y="7204"/>
              <a:ext cx="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9242" name="Text Box 19"/>
            <p:cNvSpPr txBox="1">
              <a:spLocks noChangeArrowheads="1"/>
            </p:cNvSpPr>
            <p:nvPr/>
          </p:nvSpPr>
          <p:spPr bwMode="auto">
            <a:xfrm>
              <a:off x="8361" y="7924"/>
              <a:ext cx="216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pl-PL" altLang="pl-PL" sz="1300" dirty="0">
                  <a:solidFill>
                    <a:prstClr val="black"/>
                  </a:solidFill>
                  <a:latin typeface="Arial" charset="0"/>
                </a:rPr>
                <a:t>kupon </a:t>
              </a:r>
              <a:r>
                <a:rPr lang="pl-PL" altLang="pl-PL" sz="1300" dirty="0" err="1">
                  <a:solidFill>
                    <a:prstClr val="black"/>
                  </a:solidFill>
                  <a:latin typeface="Arial" charset="0"/>
                </a:rPr>
                <a:t>swapowy</a:t>
              </a:r>
              <a:r>
                <a:rPr lang="pl-PL" altLang="pl-PL" sz="1300" dirty="0">
                  <a:solidFill>
                    <a:prstClr val="black"/>
                  </a:solidFill>
                  <a:latin typeface="Arial" charset="0"/>
                </a:rPr>
                <a:t>				</a:t>
              </a:r>
            </a:p>
            <a:p>
              <a:pPr eaLnBrk="1" hangingPunct="1"/>
              <a:endParaRPr lang="pl-PL" altLang="pl-PL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243" name="Text Box 20"/>
            <p:cNvSpPr txBox="1">
              <a:spLocks noChangeArrowheads="1"/>
            </p:cNvSpPr>
            <p:nvPr/>
          </p:nvSpPr>
          <p:spPr bwMode="auto">
            <a:xfrm>
              <a:off x="8361" y="7204"/>
              <a:ext cx="216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l-PL" altLang="pl-PL" sz="1200">
                  <a:solidFill>
                    <a:prstClr val="black"/>
                  </a:solidFill>
                  <a:latin typeface="Arial" charset="0"/>
                </a:rPr>
                <a:t>stopa rynkowa</a:t>
              </a:r>
            </a:p>
            <a:p>
              <a:pPr eaLnBrk="1" hangingPunct="1"/>
              <a:endParaRPr lang="pl-PL" altLang="pl-PL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244" name="Line 21"/>
            <p:cNvSpPr>
              <a:spLocks noChangeShapeType="1"/>
            </p:cNvSpPr>
            <p:nvPr/>
          </p:nvSpPr>
          <p:spPr bwMode="auto">
            <a:xfrm>
              <a:off x="2961" y="10984"/>
              <a:ext cx="55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9245" name="Line 22"/>
            <p:cNvSpPr>
              <a:spLocks noChangeShapeType="1"/>
            </p:cNvSpPr>
            <p:nvPr/>
          </p:nvSpPr>
          <p:spPr bwMode="auto">
            <a:xfrm>
              <a:off x="2961" y="13684"/>
              <a:ext cx="55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9246" name="Line 23"/>
            <p:cNvSpPr>
              <a:spLocks noChangeShapeType="1"/>
            </p:cNvSpPr>
            <p:nvPr/>
          </p:nvSpPr>
          <p:spPr bwMode="auto">
            <a:xfrm>
              <a:off x="2961" y="9904"/>
              <a:ext cx="6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9221" name="Line 24"/>
          <p:cNvSpPr>
            <a:spLocks noChangeShapeType="1"/>
          </p:cNvSpPr>
          <p:nvPr/>
        </p:nvSpPr>
        <p:spPr bwMode="auto">
          <a:xfrm>
            <a:off x="5867400" y="22764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222" name="Text Box 25"/>
          <p:cNvSpPr txBox="1">
            <a:spLocks noChangeArrowheads="1"/>
          </p:cNvSpPr>
          <p:nvPr/>
        </p:nvSpPr>
        <p:spPr bwMode="auto">
          <a:xfrm>
            <a:off x="3203575" y="191611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>
                <a:solidFill>
                  <a:prstClr val="black"/>
                </a:solidFill>
                <a:latin typeface="Arial" charset="0"/>
              </a:rPr>
              <a:t>I</a:t>
            </a:r>
          </a:p>
        </p:txBody>
      </p:sp>
      <p:sp>
        <p:nvSpPr>
          <p:cNvPr id="9223" name="Text Box 26"/>
          <p:cNvSpPr txBox="1">
            <a:spLocks noChangeArrowheads="1"/>
          </p:cNvSpPr>
          <p:nvPr/>
        </p:nvSpPr>
        <p:spPr bwMode="auto">
          <a:xfrm>
            <a:off x="4427538" y="191611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>
                <a:solidFill>
                  <a:prstClr val="black"/>
                </a:solidFill>
                <a:latin typeface="Arial" charset="0"/>
              </a:rPr>
              <a:t>II</a:t>
            </a:r>
          </a:p>
        </p:txBody>
      </p:sp>
      <p:sp>
        <p:nvSpPr>
          <p:cNvPr id="9224" name="Text Box 27"/>
          <p:cNvSpPr txBox="1">
            <a:spLocks noChangeArrowheads="1"/>
          </p:cNvSpPr>
          <p:nvPr/>
        </p:nvSpPr>
        <p:spPr bwMode="auto">
          <a:xfrm>
            <a:off x="5775325" y="170021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25" name="Text Box 28"/>
          <p:cNvSpPr txBox="1">
            <a:spLocks noChangeArrowheads="1"/>
          </p:cNvSpPr>
          <p:nvPr/>
        </p:nvSpPr>
        <p:spPr bwMode="auto">
          <a:xfrm>
            <a:off x="5580063" y="191611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>
                <a:solidFill>
                  <a:prstClr val="black"/>
                </a:solidFill>
                <a:latin typeface="Arial" charset="0"/>
              </a:rPr>
              <a:t>III</a:t>
            </a:r>
          </a:p>
        </p:txBody>
      </p:sp>
      <p:sp>
        <p:nvSpPr>
          <p:cNvPr id="9226" name="Text Box 29"/>
          <p:cNvSpPr txBox="1">
            <a:spLocks noChangeArrowheads="1"/>
          </p:cNvSpPr>
          <p:nvPr/>
        </p:nvSpPr>
        <p:spPr bwMode="auto">
          <a:xfrm>
            <a:off x="6629400" y="5257800"/>
            <a:ext cx="1157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l-PL" altLang="pl-PL" sz="1200" dirty="0">
                <a:solidFill>
                  <a:prstClr val="black"/>
                </a:solidFill>
                <a:latin typeface="Arial" charset="0"/>
              </a:rPr>
              <a:t>krótka pozycja</a:t>
            </a:r>
          </a:p>
        </p:txBody>
      </p:sp>
      <p:sp>
        <p:nvSpPr>
          <p:cNvPr id="9227" name="Line 30"/>
          <p:cNvSpPr>
            <a:spLocks noChangeShapeType="1"/>
          </p:cNvSpPr>
          <p:nvPr/>
        </p:nvSpPr>
        <p:spPr bwMode="auto">
          <a:xfrm>
            <a:off x="2362200" y="53340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602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586A7CA-CA64-4BFD-8134-EE72AB2DC823}" type="slidenum">
              <a:rPr lang="pl-PL" altLang="pl-PL" smtClean="0">
                <a:solidFill>
                  <a:prstClr val="black"/>
                </a:solidFill>
              </a:rPr>
              <a:pPr eaLnBrk="1" hangingPunct="1"/>
              <a:t>58</a:t>
            </a:fld>
            <a:endParaRPr lang="pl-PL" altLang="pl-PL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Swapy kredytowe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pl-PL" altLang="pl-PL" sz="2400" smtClean="0"/>
              <a:t>Swapy kredytowe. Stosuje się je dla zabezpieczenia przed ryzykiem kredytowym  (tj. opóźnionym lub niepełnym zrwotem wierzytelności). Najczęściej potykanie to: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pl-PL" altLang="pl-PL" sz="2400" smtClean="0"/>
              <a:t>Credit Default Swap – gdy jedna ze stron, zwana sprzedawcą zabezpieczenia (ang. protection seller) otrzymuje pewną prowizje od wartości kredytu. W zamian zobowiązuje się, że w razie powstania zdefiniowanego w kontrakcie zdarzenia kredytowego (</a:t>
            </a:r>
            <a:r>
              <a:rPr lang="pl-PL" altLang="pl-PL" sz="2400" i="1" smtClean="0"/>
              <a:t>credit event</a:t>
            </a:r>
            <a:r>
              <a:rPr lang="pl-PL" altLang="pl-PL" sz="2400" smtClean="0"/>
              <a:t>), (np. bankructwo kredytobiorcy), zrekompensuje drugiej stronie transakcji, tj. kupującemu zabezpieczenie (</a:t>
            </a:r>
            <a:r>
              <a:rPr lang="pl-PL" altLang="pl-PL" sz="2400" i="1" smtClean="0"/>
              <a:t>protection buyer</a:t>
            </a:r>
            <a:r>
              <a:rPr lang="pl-PL" altLang="pl-PL" sz="2400" smtClean="0"/>
              <a:t>) powstałe  straty. Sposób i terminy ich pokrycia  są określone w umowie swap’owej</a:t>
            </a:r>
          </a:p>
        </p:txBody>
      </p:sp>
      <p:pic>
        <p:nvPicPr>
          <p:cNvPr id="18437" name="Picture 5" descr="http://i406.photobucket.com/albums/pp146/hilaryhagerman/041022_VoteSwa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"/>
            <a:ext cx="25908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5932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AB663D8-A39D-4EB0-B5A6-A9F138409E5B}" type="slidenum">
              <a:rPr lang="pl-PL" altLang="pl-PL" smtClean="0">
                <a:solidFill>
                  <a:prstClr val="black"/>
                </a:solidFill>
              </a:rPr>
              <a:pPr eaLnBrk="1" hangingPunct="1"/>
              <a:t>59</a:t>
            </a:fld>
            <a:endParaRPr lang="pl-PL" altLang="pl-PL" smtClean="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err="1" smtClean="0"/>
              <a:t>Swapy</a:t>
            </a:r>
            <a:r>
              <a:rPr lang="pl-PL" altLang="pl-PL" dirty="0" smtClean="0"/>
              <a:t> kredytowe cd.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3356992"/>
            <a:ext cx="8229600" cy="294057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 sz="2400" dirty="0" smtClean="0"/>
              <a:t>Total Return </a:t>
            </a:r>
            <a:r>
              <a:rPr lang="pl-PL" altLang="pl-PL" sz="2400" dirty="0" err="1" smtClean="0"/>
              <a:t>Swap</a:t>
            </a:r>
            <a:r>
              <a:rPr lang="pl-PL" altLang="pl-PL" sz="2400" dirty="0" smtClean="0"/>
              <a:t> jest transakcją, w której jedna ze stron, kupujący zabezpieczenie, przekazuje tzw. całkowity zwrot (ang. </a:t>
            </a:r>
            <a:r>
              <a:rPr lang="pl-PL" altLang="pl-PL" sz="2400" dirty="0" err="1" smtClean="0"/>
              <a:t>total</a:t>
            </a:r>
            <a:r>
              <a:rPr lang="pl-PL" altLang="pl-PL" sz="2400" dirty="0" smtClean="0"/>
              <a:t> return) z danego aktywa obarczonego ryzykiem kredytowym (tzw. aktywo bazowe, </a:t>
            </a:r>
            <a:r>
              <a:rPr lang="pl-PL" altLang="pl-PL" sz="2400" i="1" dirty="0" err="1" smtClean="0"/>
              <a:t>underlying</a:t>
            </a:r>
            <a:r>
              <a:rPr lang="pl-PL" altLang="pl-PL" sz="2400" i="1" dirty="0" smtClean="0"/>
              <a:t> </a:t>
            </a:r>
            <a:r>
              <a:rPr lang="pl-PL" altLang="pl-PL" sz="2400" i="1" dirty="0" err="1" smtClean="0"/>
              <a:t>asset</a:t>
            </a:r>
            <a:r>
              <a:rPr lang="pl-PL" altLang="pl-PL" sz="2400" dirty="0" smtClean="0"/>
              <a:t>). W zamian za to sprzedający płaci kupującemu pewne odsetki, w wysokości opartej zazwyczaj na stopie procentowej z rynku międzybankowego (np. LIBOR) </a:t>
            </a:r>
          </a:p>
        </p:txBody>
      </p:sp>
      <p:pic>
        <p:nvPicPr>
          <p:cNvPr id="19461" name="Picture 4" descr="http://justmycupoftea.typepad.com/just_my_cup_of_tea/images/img_shopping_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259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Podstawowe rozkłady prawdopodobieństwa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Rozkłady dyskretne</a:t>
            </a:r>
          </a:p>
          <a:p>
            <a:pPr marL="0" indent="0">
              <a:buNone/>
            </a:pPr>
            <a:r>
              <a:rPr lang="pl-PL" dirty="0" smtClean="0"/>
              <a:t>	- dwumianowy (</a:t>
            </a:r>
            <a:r>
              <a:rPr lang="pl-PL" dirty="0" err="1" smtClean="0"/>
              <a:t>Bernoulliego</a:t>
            </a:r>
            <a:r>
              <a:rPr lang="pl-PL" dirty="0" smtClean="0"/>
              <a:t>)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geometryczny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Poissona</a:t>
            </a:r>
          </a:p>
          <a:p>
            <a:r>
              <a:rPr lang="pl-PL" dirty="0" smtClean="0"/>
              <a:t>Rozkłady ciągłe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normalny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t-Studenta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logarytmiczno- normalny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6</a:t>
            </a:fld>
            <a:endParaRPr lang="pl-P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pl-PL" altLang="pl-PL" dirty="0" err="1" smtClean="0"/>
              <a:t>Swapy</a:t>
            </a:r>
            <a:r>
              <a:rPr lang="pl-PL" altLang="pl-PL" dirty="0" smtClean="0"/>
              <a:t> katastroficzne</a:t>
            </a:r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>
          <a:xfrm>
            <a:off x="468313" y="2017713"/>
            <a:ext cx="8486775" cy="4114800"/>
          </a:xfrm>
        </p:spPr>
        <p:txBody>
          <a:bodyPr/>
          <a:lstStyle/>
          <a:p>
            <a:r>
              <a:rPr lang="pl-PL" altLang="pl-PL" sz="2800" dirty="0" smtClean="0"/>
              <a:t>Ich intencją jest dywersyfikacja ryzyka ubezpieczeniowego (wielkości wypłat). Oznaczają swoista „wymianę”, np. ryzyka sztormu w Europie na ryzyko trzęsienia ziemi w Japonii</a:t>
            </a:r>
          </a:p>
          <a:p>
            <a:r>
              <a:rPr lang="pl-PL" altLang="pl-PL" sz="2800" dirty="0" smtClean="0"/>
              <a:t>Dla porównywalności ryzyk stosuje się odpowiednie przeliczniki</a:t>
            </a:r>
          </a:p>
          <a:p>
            <a:r>
              <a:rPr lang="pl-PL" altLang="pl-PL" sz="2800" dirty="0" smtClean="0"/>
              <a:t>Kontrakty na giełdach zawierane są anonimowo</a:t>
            </a:r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0A6C646-3A4C-4C49-9B3A-09DD51C53623}" type="slidenum">
              <a:rPr lang="pl-PL" altLang="pl-PL" smtClean="0">
                <a:solidFill>
                  <a:prstClr val="black"/>
                </a:solidFill>
              </a:rPr>
              <a:pPr eaLnBrk="1" hangingPunct="1"/>
              <a:t>60</a:t>
            </a:fld>
            <a:endParaRPr lang="pl-PL" altLang="pl-PL" smtClean="0">
              <a:solidFill>
                <a:prstClr val="black"/>
              </a:solidFill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-3175"/>
            <a:ext cx="2286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082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pl-PL" dirty="0" smtClean="0"/>
              <a:t>Zabezpieczenie przy użyciu </a:t>
            </a:r>
            <a:r>
              <a:rPr lang="pl-PL" dirty="0" smtClean="0"/>
              <a:t>opcji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8C7-4C2D-4446-89E5-9ED065281C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76200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4969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EE48115-738F-405F-8702-DBD928514705}" type="slidenum">
              <a:rPr lang="pl-PL" altLang="pl-PL" smtClean="0">
                <a:solidFill>
                  <a:prstClr val="black"/>
                </a:solidFill>
              </a:rPr>
              <a:pPr eaLnBrk="1" hangingPunct="1"/>
              <a:t>62</a:t>
            </a:fld>
            <a:endParaRPr lang="pl-PL" altLang="pl-PL" smtClean="0">
              <a:solidFill>
                <a:prstClr val="black"/>
              </a:solidFill>
            </a:endParaRPr>
          </a:p>
        </p:txBody>
      </p:sp>
      <p:pic>
        <p:nvPicPr>
          <p:cNvPr id="32772" name="Picture 6" descr="http://help.kfpsalsa.com/media/33794/chart6_e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4286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 sz="2800" dirty="0" smtClean="0"/>
              <a:t>Są dwa sposoby zabezpieczenia portfela przy pomocy opcji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800" dirty="0" smtClean="0"/>
              <a:t>	- </a:t>
            </a:r>
            <a:r>
              <a:rPr lang="pl-PL" altLang="pl-PL" sz="2800" dirty="0" err="1" smtClean="0"/>
              <a:t>fixed</a:t>
            </a:r>
            <a:r>
              <a:rPr lang="pl-PL" altLang="pl-PL" sz="2800" dirty="0" smtClean="0"/>
              <a:t> </a:t>
            </a:r>
            <a:r>
              <a:rPr lang="pl-PL" altLang="pl-PL" sz="2800" dirty="0" err="1" smtClean="0"/>
              <a:t>hedging</a:t>
            </a:r>
            <a:r>
              <a:rPr lang="pl-PL" altLang="pl-PL" sz="2800" dirty="0" smtClean="0"/>
              <a:t>, gdzie danej liczbie instrumentów bazowych odpowiada długa pozycja na tej samej liczbie opcji (np. dla portfela posiadanych akcji – opcje </a:t>
            </a:r>
            <a:r>
              <a:rPr lang="pl-PL" altLang="pl-PL" sz="2800" dirty="0" err="1" smtClean="0"/>
              <a:t>put</a:t>
            </a:r>
            <a:r>
              <a:rPr lang="pl-PL" altLang="pl-PL" sz="2800" dirty="0" smtClean="0"/>
              <a:t> na nie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800" dirty="0" smtClean="0"/>
              <a:t>	- delta </a:t>
            </a:r>
            <a:r>
              <a:rPr lang="pl-PL" altLang="pl-PL" sz="2800" dirty="0" err="1" smtClean="0"/>
              <a:t>hedging</a:t>
            </a:r>
            <a:r>
              <a:rPr lang="pl-PL" altLang="pl-PL" sz="2800" dirty="0" smtClean="0"/>
              <a:t> (</a:t>
            </a:r>
            <a:r>
              <a:rPr lang="pl-PL" altLang="pl-PL" sz="2800" i="1" dirty="0" err="1" smtClean="0"/>
              <a:t>continous</a:t>
            </a:r>
            <a:r>
              <a:rPr lang="pl-PL" altLang="pl-PL" sz="2800" i="1" dirty="0" smtClean="0"/>
              <a:t>, </a:t>
            </a:r>
            <a:r>
              <a:rPr lang="pl-PL" altLang="pl-PL" sz="2800" i="1" dirty="0" err="1" smtClean="0"/>
              <a:t>fiduciary</a:t>
            </a:r>
            <a:r>
              <a:rPr lang="pl-PL" altLang="pl-PL" sz="2800" dirty="0" smtClean="0"/>
              <a:t>), gdzie ilość opcji zmienia się w zależności od relacji cenowych na rynku spot i terminowym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 err="1" smtClean="0"/>
              <a:t>Fixed</a:t>
            </a:r>
            <a:r>
              <a:rPr lang="pl-PL" altLang="pl-PL" sz="2800" dirty="0" smtClean="0"/>
              <a:t> </a:t>
            </a:r>
            <a:r>
              <a:rPr lang="pl-PL" altLang="pl-PL" sz="2800" dirty="0" err="1" smtClean="0"/>
              <a:t>hedging</a:t>
            </a:r>
            <a:r>
              <a:rPr lang="pl-PL" altLang="pl-PL" sz="2800" dirty="0" smtClean="0"/>
              <a:t> jest droższym zabezpieczeniem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altLang="pl-PL" sz="4000" b="1" dirty="0" smtClean="0"/>
              <a:t>Zabezpieczenia portfela przy użyciu opcji</a:t>
            </a:r>
            <a:endParaRPr lang="pl-PL" altLang="pl-PL" sz="4000" dirty="0" smtClean="0"/>
          </a:p>
        </p:txBody>
      </p:sp>
    </p:spTree>
    <p:extLst>
      <p:ext uri="{BB962C8B-B14F-4D97-AF65-F5344CB8AC3E}">
        <p14:creationId xmlns:p14="http://schemas.microsoft.com/office/powerpoint/2010/main" val="350408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09562"/>
            <a:ext cx="7293496" cy="1143000"/>
          </a:xfrm>
        </p:spPr>
        <p:txBody>
          <a:bodyPr/>
          <a:lstStyle/>
          <a:p>
            <a:r>
              <a:rPr lang="pl-PL" dirty="0" smtClean="0"/>
              <a:t>Rozkład dwumianowy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Stosuje się w przypadku, gdy mamy tylko dwa możliwe rezultaty, czyli np. : sukces albo porażka, cały albo rozbity, jadalny albo niejadalny itp.</a:t>
            </a:r>
          </a:p>
          <a:p>
            <a:r>
              <a:rPr lang="pl-PL" dirty="0" smtClean="0"/>
              <a:t>Przykład: załóżmy że wprowadzamy 6 produktów (A, B, C, D, E, F)*</a:t>
            </a:r>
            <a:endParaRPr lang="pl-PL" b="1" dirty="0" smtClean="0"/>
          </a:p>
          <a:p>
            <a:r>
              <a:rPr lang="pl-PL" dirty="0" smtClean="0"/>
              <a:t>Niech prawdopodobieństwo sukcesu nowego produktu (np. wiemy to z naszych doświadczeń) wyniesie T= 70%= 0,7. W ej sytuacji prawdopodobieństwo niepowodzenie wyniesie 30%=0,3</a:t>
            </a:r>
          </a:p>
          <a:p>
            <a:r>
              <a:rPr lang="pl-PL" dirty="0" smtClean="0"/>
              <a:t>Rozważmy, jakie jest prawdopodobieństwo, że sukces odniosą dwa (i tylko dwa produkty)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7344816" cy="365125"/>
          </a:xfrm>
        </p:spPr>
        <p:txBody>
          <a:bodyPr/>
          <a:lstStyle/>
          <a:p>
            <a:r>
              <a:rPr lang="pl-PL" dirty="0" smtClean="0"/>
              <a:t>* Szczegółowy opis tego </a:t>
            </a:r>
            <a:r>
              <a:rPr lang="pl-PL" dirty="0" err="1" smtClean="0"/>
              <a:t>rozkladu</a:t>
            </a:r>
            <a:r>
              <a:rPr lang="pl-PL" smtClean="0"/>
              <a:t> : </a:t>
            </a:r>
            <a:r>
              <a:rPr lang="pl-PL" dirty="0" smtClean="0"/>
              <a:t>https://www.youtube.com/watch?v=D9Z1RDtPGl0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7</a:t>
            </a:fld>
            <a:endParaRPr lang="pl-PL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68" y="0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6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7"/>
            <a:ext cx="23622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6491064" cy="1143000"/>
          </a:xfrm>
        </p:spPr>
        <p:txBody>
          <a:bodyPr/>
          <a:lstStyle/>
          <a:p>
            <a:r>
              <a:rPr lang="pl-PL" dirty="0" smtClean="0"/>
              <a:t>Rozkład dwumianowy </a:t>
            </a:r>
            <a:r>
              <a:rPr lang="pl-PL" dirty="0" err="1" smtClean="0"/>
              <a:t>c.d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pl-PL" dirty="0" smtClean="0"/>
                  <a:t>Nie wiemy jakie dwa produkty zdobędą rynek. Mogą to być np. A i B, podczas gdy C, D, E i F to się nie udało. Może to być B i F, wtedy A, C, D, E i F będą produktami nieudanymi. Może to być D i E, wówczas niepowodzeniem zostało dotkniętych A, B, C i F</a:t>
                </a:r>
              </a:p>
              <a:p>
                <a:r>
                  <a:rPr lang="pl-PL" dirty="0" smtClean="0"/>
                  <a:t>Obliczmy teraz ile jest możliwych scenariuszy ( układanek tych 6iter) Odpowiedź daje nam kombinatoryka, w tym przypadku. kombinacja:</a:t>
                </a:r>
              </a:p>
              <a:p>
                <a:pPr algn="ctr"/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l-PL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b="0" i="1" dirty="0" smtClean="0">
                                <a:latin typeface="Cambria Math"/>
                              </a:rPr>
                              <m:t>6</m:t>
                            </m:r>
                          </m:num>
                          <m:den>
                            <m:r>
                              <a:rPr lang="pl-PL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pl-PL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l-PL" b="0" i="1" dirty="0" smtClean="0">
                            <a:latin typeface="Cambria Math"/>
                          </a:rPr>
                          <m:t>6!</m:t>
                        </m:r>
                      </m:num>
                      <m:den>
                        <m:r>
                          <a:rPr lang="pl-PL" b="0" i="1" dirty="0" smtClean="0">
                            <a:latin typeface="Cambria Math"/>
                          </a:rPr>
                          <m:t>2!</m:t>
                        </m:r>
                        <m:d>
                          <m:dPr>
                            <m:ctrlPr>
                              <a:rPr lang="pl-PL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b="0" i="1" dirty="0" smtClean="0">
                                <a:latin typeface="Cambria Math"/>
                              </a:rPr>
                              <m:t>6−2</m:t>
                            </m:r>
                          </m:e>
                        </m:d>
                        <m:r>
                          <a:rPr lang="pl-PL" b="0" i="1" dirty="0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pl-PL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l-PL" b="0" i="1" dirty="0" smtClean="0">
                            <a:latin typeface="Cambria Math"/>
                          </a:rPr>
                          <m:t>1</m:t>
                        </m:r>
                        <m:r>
                          <a:rPr lang="pl-PL" b="0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b="0" i="1" dirty="0" smtClean="0">
                            <a:latin typeface="Cambria Math"/>
                          </a:rPr>
                          <m:t>2</m:t>
                        </m:r>
                        <m:r>
                          <a:rPr lang="pl-PL" b="0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b="0" i="1" dirty="0" smtClean="0">
                            <a:latin typeface="Cambria Math"/>
                          </a:rPr>
                          <m:t>3</m:t>
                        </m:r>
                        <m:r>
                          <a:rPr lang="pl-PL" b="0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b="0" i="1" dirty="0" smtClean="0">
                            <a:latin typeface="Cambria Math"/>
                          </a:rPr>
                          <m:t>4</m:t>
                        </m:r>
                        <m:r>
                          <a:rPr lang="pl-PL" b="0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b="0" i="1" dirty="0" smtClean="0">
                            <a:latin typeface="Cambria Math"/>
                          </a:rPr>
                          <m:t>5</m:t>
                        </m:r>
                        <m:r>
                          <a:rPr lang="pl-PL" b="0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b="0" i="1" dirty="0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pl-PL" b="0" i="1" dirty="0" smtClean="0">
                            <a:latin typeface="Cambria Math"/>
                          </a:rPr>
                          <m:t>2</m:t>
                        </m:r>
                        <m:r>
                          <a:rPr lang="pl-PL" b="0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b="0" i="1" dirty="0" smtClean="0">
                            <a:latin typeface="Cambria Math"/>
                          </a:rPr>
                          <m:t>1</m:t>
                        </m:r>
                        <m:r>
                          <a:rPr lang="pl-PL" b="0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b="0" i="1" dirty="0" smtClean="0">
                            <a:latin typeface="Cambria Math"/>
                          </a:rPr>
                          <m:t>2</m:t>
                        </m:r>
                        <m:r>
                          <a:rPr lang="pl-PL" b="0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b="0" i="1" dirty="0" smtClean="0">
                            <a:latin typeface="Cambria Math"/>
                          </a:rPr>
                          <m:t>3</m:t>
                        </m:r>
                        <m:r>
                          <a:rPr lang="pl-PL" b="0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dirty="0" smtClean="0"/>
                  <a:t>=15</a:t>
                </a:r>
              </a:p>
              <a:p>
                <a:r>
                  <a:rPr lang="pl-PL" dirty="0" smtClean="0"/>
                  <a:t>Prawdopodobieństwo, że dwa produkty odniosą sukces wynosi 0,7</a:t>
                </a:r>
                <a:r>
                  <a:rPr lang="pl-PL" baseline="30000" dirty="0" smtClean="0"/>
                  <a:t>2</a:t>
                </a:r>
                <a:r>
                  <a:rPr lang="pl-PL" dirty="0" smtClean="0"/>
                  <a:t>, jednak pozostałym 4 się nie powiodło. Prawdopodobieństwo niepowodzenia dla tych czterech wyniesie 0,3</a:t>
                </a:r>
                <a:r>
                  <a:rPr lang="pl-PL" baseline="30000" dirty="0" smtClean="0"/>
                  <a:t>4</a:t>
                </a:r>
                <a:r>
                  <a:rPr lang="pl-PL" dirty="0" smtClean="0"/>
                  <a:t>  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37" t="-2426" r="-741" b="-25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19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prstClr val="black"/>
                </a:solidFill>
              </a:rPr>
              <a:t>Rozkład dwumianowy </a:t>
            </a:r>
            <a:r>
              <a:rPr lang="pl-PL" dirty="0" err="1">
                <a:solidFill>
                  <a:prstClr val="black"/>
                </a:solidFill>
              </a:rPr>
              <a:t>c.d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pl-PL" dirty="0" smtClean="0"/>
                  <a:t>Dla jednego scenariusza (jednego z 15) prawdopodobieństwo powodzenia tylko dwu produktów wynosi:</a:t>
                </a:r>
              </a:p>
              <a:p>
                <a:pPr marL="0" indent="0" algn="ctr">
                  <a:buNone/>
                </a:pPr>
                <a:r>
                  <a:rPr lang="pl-PL" dirty="0" smtClean="0"/>
                  <a:t> 0,7</a:t>
                </a:r>
                <a:r>
                  <a:rPr lang="pl-PL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0,3</m:t>
                    </m:r>
                  </m:oMath>
                </a14:m>
                <a:r>
                  <a:rPr lang="pl-PL" baseline="30000" dirty="0" smtClean="0"/>
                  <a:t>4</a:t>
                </a:r>
                <a:endParaRPr lang="pl-PL" dirty="0" smtClean="0"/>
              </a:p>
              <a:p>
                <a:pPr marL="0" indent="0">
                  <a:buNone/>
                </a:pPr>
                <a:r>
                  <a:rPr lang="pl-PL" dirty="0" smtClean="0"/>
                  <a:t>Dla wszystkich możliwych scenariuszy to prawdopodobieństwo będzie wynosiło: </a:t>
                </a:r>
              </a:p>
              <a:p>
                <a:pPr marL="0" indent="0">
                  <a:buNone/>
                </a:pPr>
                <a:r>
                  <a:rPr lang="pl-PL" dirty="0"/>
                  <a:t>l</a:t>
                </a:r>
                <a:r>
                  <a:rPr lang="pl-PL" dirty="0" smtClean="0"/>
                  <a:t>iczba scenariuszy </a:t>
                </a:r>
                <a14:m>
                  <m:oMath xmlns:m="http://schemas.openxmlformats.org/officeDocument/2006/math">
                    <m:r>
                      <a:rPr lang="pl-PL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l-PL" dirty="0" smtClean="0"/>
                  <a:t> prawdopodobieństwo dla jednego </a:t>
                </a:r>
                <a:r>
                  <a:rPr lang="pl-PL" dirty="0" err="1" smtClean="0"/>
                  <a:t>scenarusza</a:t>
                </a:r>
                <a:endParaRPr lang="pl-PL" dirty="0" smtClean="0"/>
              </a:p>
              <a:p>
                <a:pPr marL="0" indent="0">
                  <a:buNone/>
                </a:pPr>
                <a:r>
                  <a:rPr lang="pl-PL" dirty="0" smtClean="0"/>
                  <a:t>W liczbach otrzymujemy wynik następujący</a:t>
                </a:r>
              </a:p>
              <a:p>
                <a:pPr marL="0" lvl="0" indent="0" algn="ctr">
                  <a:buNone/>
                </a:pPr>
                <a:r>
                  <a:rPr lang="pl-PL" dirty="0" smtClean="0"/>
                  <a:t>P=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25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l-PL" sz="25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sz="25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num>
                          <m:den>
                            <m:r>
                              <a:rPr lang="pl-PL" sz="25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pl-PL" sz="25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l-PL" dirty="0">
                    <a:solidFill>
                      <a:prstClr val="black"/>
                    </a:solidFill>
                  </a:rPr>
                  <a:t>0,7</a:t>
                </a:r>
                <a:r>
                  <a:rPr lang="pl-PL" baseline="30000" dirty="0">
                    <a:solidFill>
                      <a:prstClr val="black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pl-PL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∙0,3</m:t>
                    </m:r>
                  </m:oMath>
                </a14:m>
                <a:r>
                  <a:rPr lang="pl-PL" baseline="30000" dirty="0">
                    <a:solidFill>
                      <a:prstClr val="black"/>
                    </a:solidFill>
                  </a:rPr>
                  <a:t>4</a:t>
                </a:r>
                <a:r>
                  <a:rPr lang="pl-PL" dirty="0" smtClean="0">
                    <a:solidFill>
                      <a:prstClr val="black"/>
                    </a:solidFill>
                  </a:rPr>
                  <a:t>=15 *0,49*0,0081=0,059535</a:t>
                </a:r>
                <a14:m>
                  <m:oMath xmlns:m="http://schemas.openxmlformats.org/officeDocument/2006/math">
                    <m:r>
                      <a:rPr lang="pl-PL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pl-PL" dirty="0" smtClean="0">
                    <a:solidFill>
                      <a:prstClr val="black"/>
                    </a:solidFill>
                  </a:rPr>
                  <a:t>0,06 </a:t>
                </a:r>
              </a:p>
              <a:p>
                <a:pPr marL="0" lvl="0" indent="0" algn="ctr">
                  <a:buNone/>
                </a:pPr>
                <a:r>
                  <a:rPr lang="pl-PL" dirty="0">
                    <a:solidFill>
                      <a:prstClr val="black"/>
                    </a:solidFill>
                  </a:rPr>
                  <a:t>c</a:t>
                </a:r>
                <a:r>
                  <a:rPr lang="pl-PL" dirty="0" smtClean="0">
                    <a:solidFill>
                      <a:prstClr val="black"/>
                    </a:solidFill>
                  </a:rPr>
                  <a:t>zyli 6%</a:t>
                </a:r>
                <a:endParaRPr lang="pl-PL" dirty="0">
                  <a:solidFill>
                    <a:prstClr val="black"/>
                  </a:solidFill>
                </a:endParaRPr>
              </a:p>
              <a:p>
                <a:pPr marL="0" indent="0" algn="ctr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69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C92-8785-4CA1-8ACF-416EEAEAC93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4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2974</Words>
  <Application>Microsoft Office PowerPoint</Application>
  <PresentationFormat>Pokaz na ekranie (4:3)</PresentationFormat>
  <Paragraphs>379</Paragraphs>
  <Slides>62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16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62</vt:i4>
      </vt:variant>
    </vt:vector>
  </HeadingPairs>
  <TitlesOfParts>
    <vt:vector size="79" baseType="lpstr">
      <vt:lpstr>Motyw pakietu Office</vt:lpstr>
      <vt:lpstr>1_Motyw pakietu Office</vt:lpstr>
      <vt:lpstr>2_Motyw pakietu Office</vt:lpstr>
      <vt:lpstr>3_Motyw pakietu Office</vt:lpstr>
      <vt:lpstr>4_Motyw pakietu Office</vt:lpstr>
      <vt:lpstr>5_Motyw pakietu Office</vt:lpstr>
      <vt:lpstr>13_Motyw pakietu Office</vt:lpstr>
      <vt:lpstr>14_Motyw pakietu Office</vt:lpstr>
      <vt:lpstr>6_Motyw pakietu Office</vt:lpstr>
      <vt:lpstr>8_Motyw pakietu Office</vt:lpstr>
      <vt:lpstr>12_Motyw pakietu Office</vt:lpstr>
      <vt:lpstr>15_Motyw pakietu Office</vt:lpstr>
      <vt:lpstr>16_Motyw pakietu Office</vt:lpstr>
      <vt:lpstr>17_Motyw pakietu Office</vt:lpstr>
      <vt:lpstr>18_Motyw pakietu Office</vt:lpstr>
      <vt:lpstr>19_Motyw pakietu Office</vt:lpstr>
      <vt:lpstr>Equation.DSMT4</vt:lpstr>
      <vt:lpstr>Zarządzanie ryzykiem</vt:lpstr>
      <vt:lpstr>Ryzyko, prawdopodobieństwo, szansa</vt:lpstr>
      <vt:lpstr>Prezentacja programu PowerPoint</vt:lpstr>
      <vt:lpstr>Funkcja prawdopodobieństwa (dystrybuanta)</vt:lpstr>
      <vt:lpstr>Funkcja dyskretna i ciągła</vt:lpstr>
      <vt:lpstr>Podstawowe rozkłady prawdopodobieństwa</vt:lpstr>
      <vt:lpstr>Rozkład dwumianowy</vt:lpstr>
      <vt:lpstr>Rozkład dwumianowy c.d</vt:lpstr>
      <vt:lpstr>Rozkład dwumianowy c.d</vt:lpstr>
      <vt:lpstr>Rozkład dwumianowy c.d</vt:lpstr>
      <vt:lpstr>Prezentacja programu PowerPoint</vt:lpstr>
      <vt:lpstr>Rozkład normalny</vt:lpstr>
      <vt:lpstr>Krzywa rozkładu normalnego</vt:lpstr>
      <vt:lpstr>Cechy krzywej rozkładu normalnego</vt:lpstr>
      <vt:lpstr>Dwie krzywe rozkładu normalnego</vt:lpstr>
      <vt:lpstr>Wartości rozkładu prawdopodobieństwa</vt:lpstr>
      <vt:lpstr>Empiryczna reguła rozkładu normalnego</vt:lpstr>
      <vt:lpstr>Empiryczna reguła rozkładu normalnego: powierzchnia pod krzywą</vt:lpstr>
      <vt:lpstr>Rozkład normalny – dystrybuant a i wartości prawdopodobieństwa</vt:lpstr>
      <vt:lpstr>Semiwaraincja, kurtoza, skośność</vt:lpstr>
      <vt:lpstr>Rozkład. t-Studenta </vt:lpstr>
      <vt:lpstr>Na czym polega zarządzanie ryzykiem</vt:lpstr>
      <vt:lpstr>Postępowanie przy ograniczenia ryzyka</vt:lpstr>
      <vt:lpstr>Metody ograniczenia ryzyka</vt:lpstr>
      <vt:lpstr>Rodzaje środków zabezpieczających</vt:lpstr>
      <vt:lpstr>Oznaczenia poziomu ryzyka</vt:lpstr>
      <vt:lpstr>Poziomy ryzyka Fitch Rating</vt:lpstr>
      <vt:lpstr>Poziomy ryzyka Fitch Rating cd.</vt:lpstr>
      <vt:lpstr>Klasyfikacja UE</vt:lpstr>
      <vt:lpstr>Rodzaje ryzyka</vt:lpstr>
      <vt:lpstr>Ryzyka systemowe</vt:lpstr>
      <vt:lpstr>Ryzyka systemowe cd.</vt:lpstr>
      <vt:lpstr>Ryzyka niesystemowe</vt:lpstr>
      <vt:lpstr>Ryzyka niesystemowe cd.</vt:lpstr>
      <vt:lpstr>Szczególne znaczenie bezpieczeństwa banku </vt:lpstr>
      <vt:lpstr>Zasady UE w sprawie bezpieczeństwa systemu bankowego</vt:lpstr>
      <vt:lpstr>Filary utrzymania wypłacalności. Filar I</vt:lpstr>
      <vt:lpstr>Filary utrzymania wypłacalności. Filar II i III</vt:lpstr>
      <vt:lpstr>Ryzyka ograniczane przez Filar I</vt:lpstr>
      <vt:lpstr>Ryzyka ograniczane przez filar II </vt:lpstr>
      <vt:lpstr>Zarządzanie ryzykiem instrumentami spot</vt:lpstr>
      <vt:lpstr>Akcje</vt:lpstr>
      <vt:lpstr>Ograniczanie ryzyka portfala akcji</vt:lpstr>
      <vt:lpstr>Zarządzanie ryzykiem portfela</vt:lpstr>
      <vt:lpstr>Praktyczne implikacje metody CAPM</vt:lpstr>
      <vt:lpstr>Ryzyko papierów dłużnych</vt:lpstr>
      <vt:lpstr>Rentowność a zapadalność</vt:lpstr>
      <vt:lpstr>Duracja</vt:lpstr>
      <vt:lpstr>Ogólny wzór na durację</vt:lpstr>
      <vt:lpstr>Duracja obliczanie</vt:lpstr>
      <vt:lpstr>Zabezpieczenie instrumentami rynkowymi</vt:lpstr>
      <vt:lpstr>Credit Linked Notes</vt:lpstr>
      <vt:lpstr>Obligacje katastroficzne</vt:lpstr>
      <vt:lpstr>Zabezpieczenia kontraktami futures</vt:lpstr>
      <vt:lpstr>Zabezpieczanie przy pomocy indeksu giełdowego</vt:lpstr>
      <vt:lpstr>Swap. Określenie</vt:lpstr>
      <vt:lpstr>Swap. Przykład cd.</vt:lpstr>
      <vt:lpstr>Swapy kredytowe</vt:lpstr>
      <vt:lpstr>Swapy kredytowe cd.</vt:lpstr>
      <vt:lpstr>Swapy katastroficzne</vt:lpstr>
      <vt:lpstr>Zabezpieczenie przy użyciu opcji</vt:lpstr>
      <vt:lpstr>Zabezpieczenia portfela przy użyciu opcji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Zarządzanie ryzykiem</dc:title>
  <dc:creator>Windows User</dc:creator>
  <cp:lastModifiedBy>Windows User</cp:lastModifiedBy>
  <cp:revision>102</cp:revision>
  <dcterms:created xsi:type="dcterms:W3CDTF">2020-09-03T14:02:26Z</dcterms:created>
  <dcterms:modified xsi:type="dcterms:W3CDTF">2022-12-09T14:55:46Z</dcterms:modified>
</cp:coreProperties>
</file>